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121" d="100"/>
          <a:sy n="121" d="100"/>
        </p:scale>
        <p:origin x="34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502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0" cy="514350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3200400" y="0"/>
            <a:ext cx="73152" cy="5143500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Shape 2"/>
          <p:cNvSpPr/>
          <p:nvPr/>
        </p:nvSpPr>
        <p:spPr>
          <a:xfrm>
            <a:off x="-731520" y="-731520"/>
            <a:ext cx="2743200" cy="2743200"/>
          </a:xfrm>
          <a:prstGeom prst="ellipse">
            <a:avLst/>
          </a:prstGeom>
          <a:solidFill>
            <a:srgbClr val="2E75B6">
              <a:alpha val="30000"/>
            </a:srgbClr>
          </a:solidFill>
          <a:ln w="12700">
            <a:solidFill>
              <a:srgbClr val="2E75B6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3474720"/>
            <a:ext cx="1828800" cy="1828800"/>
          </a:xfrm>
          <a:prstGeom prst="ellipse">
            <a:avLst/>
          </a:prstGeom>
          <a:solidFill>
            <a:srgbClr val="17818C">
              <a:alpha val="25000"/>
            </a:srgbClr>
          </a:solidFill>
          <a:ln w="12700">
            <a:solidFill>
              <a:srgbClr val="17818C">
                <a:alpha val="25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548640"/>
            <a:ext cx="2651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kern="0" spc="400" dirty="0">
                <a:solidFill>
                  <a:srgbClr val="BDD7EE"/>
                </a:solidFill>
              </a:rPr>
              <a:t>CHAPITRE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274320" y="914400"/>
            <a:ext cx="265176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0" b="1" dirty="0">
                <a:solidFill>
                  <a:srgbClr val="FFFFFF"/>
                </a:solidFill>
              </a:rPr>
              <a:t>2</a:t>
            </a:r>
            <a:endParaRPr lang="en-US" sz="10000" dirty="0"/>
          </a:p>
        </p:txBody>
      </p:sp>
      <p:sp>
        <p:nvSpPr>
          <p:cNvPr id="8" name="Shape 6"/>
          <p:cNvSpPr/>
          <p:nvPr/>
        </p:nvSpPr>
        <p:spPr>
          <a:xfrm>
            <a:off x="457200" y="2377440"/>
            <a:ext cx="2286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274320" y="2514600"/>
            <a:ext cx="265176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BDD7EE"/>
                </a:solidFill>
              </a:rPr>
              <a:t>Investigation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BDD7EE"/>
                </a:solidFill>
              </a:rPr>
              <a:t>OOS</a:t>
            </a:r>
            <a:endParaRPr lang="en-US" sz="1300" dirty="0"/>
          </a:p>
        </p:txBody>
      </p:sp>
      <p:pic>
        <p:nvPicPr>
          <p:cNvPr id="10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" y="3474720"/>
            <a:ext cx="640080" cy="6400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3474720" y="914400"/>
            <a:ext cx="530352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</a:rPr>
              <a:t>Détection et</a:t>
            </a:r>
            <a:endParaRPr lang="en-US" sz="3000" dirty="0"/>
          </a:p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</a:rPr>
              <a:t>Investigation Initiale</a:t>
            </a:r>
            <a:endParaRPr lang="en-US" sz="3000" dirty="0"/>
          </a:p>
        </p:txBody>
      </p:sp>
      <p:sp>
        <p:nvSpPr>
          <p:cNvPr id="12" name="Text 9"/>
          <p:cNvSpPr/>
          <p:nvPr/>
        </p:nvSpPr>
        <p:spPr>
          <a:xfrm>
            <a:off x="3474720" y="2331720"/>
            <a:ext cx="53035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F4A261"/>
                </a:solidFill>
              </a:rPr>
              <a:t>Boucle 3 phases · Plan d'échantillonnage · Normalité · Test Grubbs · Pareto · Cartes I-MR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3474720" y="2880360"/>
            <a:ext cx="5303520" cy="265176"/>
          </a:xfrm>
          <a:prstGeom prst="rect">
            <a:avLst/>
          </a:prstGeom>
          <a:solidFill>
            <a:srgbClr val="1A2E48"/>
          </a:solidFill>
          <a:ln w="12700">
            <a:solidFill>
              <a:srgbClr val="1A2E4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1"/>
          <p:cNvSpPr/>
          <p:nvPr/>
        </p:nvSpPr>
        <p:spPr>
          <a:xfrm>
            <a:off x="3611880" y="2880360"/>
            <a:ext cx="5120640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FFFFFF"/>
                </a:solidFill>
              </a:rPr>
              <a:t>2.1  Boucle d'investigation en 3 phases</a:t>
            </a:r>
            <a:endParaRPr lang="en-US" sz="950" dirty="0"/>
          </a:p>
        </p:txBody>
      </p:sp>
      <p:sp>
        <p:nvSpPr>
          <p:cNvPr id="15" name="Shape 12"/>
          <p:cNvSpPr/>
          <p:nvPr/>
        </p:nvSpPr>
        <p:spPr>
          <a:xfrm>
            <a:off x="3474720" y="3182112"/>
            <a:ext cx="5303520" cy="265176"/>
          </a:xfrm>
          <a:prstGeom prst="rect">
            <a:avLst/>
          </a:prstGeom>
          <a:solidFill>
            <a:srgbClr val="152338"/>
          </a:solidFill>
          <a:ln w="12700">
            <a:solidFill>
              <a:srgbClr val="1A2E4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3"/>
          <p:cNvSpPr/>
          <p:nvPr/>
        </p:nvSpPr>
        <p:spPr>
          <a:xfrm>
            <a:off x="3611880" y="3182112"/>
            <a:ext cx="5120640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DD7EE"/>
                </a:solidFill>
              </a:rPr>
              <a:t>2.2  Plan d'échantillonnage et règles de retest</a:t>
            </a:r>
            <a:endParaRPr lang="en-US" sz="950" dirty="0"/>
          </a:p>
        </p:txBody>
      </p:sp>
      <p:sp>
        <p:nvSpPr>
          <p:cNvPr id="17" name="Shape 14"/>
          <p:cNvSpPr/>
          <p:nvPr/>
        </p:nvSpPr>
        <p:spPr>
          <a:xfrm>
            <a:off x="3474720" y="3483864"/>
            <a:ext cx="5303520" cy="265176"/>
          </a:xfrm>
          <a:prstGeom prst="rect">
            <a:avLst/>
          </a:prstGeom>
          <a:solidFill>
            <a:srgbClr val="1A2E48"/>
          </a:solidFill>
          <a:ln w="12700">
            <a:solidFill>
              <a:srgbClr val="1A2E4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5"/>
          <p:cNvSpPr/>
          <p:nvPr/>
        </p:nvSpPr>
        <p:spPr>
          <a:xfrm>
            <a:off x="3611880" y="3483864"/>
            <a:ext cx="5120640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FFFFFF"/>
                </a:solidFill>
              </a:rPr>
              <a:t>2.3  Vérification de la normalité</a:t>
            </a:r>
            <a:endParaRPr lang="en-US" sz="950" dirty="0"/>
          </a:p>
        </p:txBody>
      </p:sp>
      <p:sp>
        <p:nvSpPr>
          <p:cNvPr id="19" name="Shape 16"/>
          <p:cNvSpPr/>
          <p:nvPr/>
        </p:nvSpPr>
        <p:spPr>
          <a:xfrm>
            <a:off x="3474720" y="3785616"/>
            <a:ext cx="5303520" cy="265176"/>
          </a:xfrm>
          <a:prstGeom prst="rect">
            <a:avLst/>
          </a:prstGeom>
          <a:solidFill>
            <a:srgbClr val="152338"/>
          </a:solidFill>
          <a:ln w="12700">
            <a:solidFill>
              <a:srgbClr val="1A2E4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7"/>
          <p:cNvSpPr/>
          <p:nvPr/>
        </p:nvSpPr>
        <p:spPr>
          <a:xfrm>
            <a:off x="3611880" y="3785616"/>
            <a:ext cx="5120640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DD7EE"/>
                </a:solidFill>
              </a:rPr>
              <a:t>2.4  Test de Grubbs – Détection des valeurs aberrantes</a:t>
            </a:r>
            <a:endParaRPr lang="en-US" sz="950" dirty="0"/>
          </a:p>
        </p:txBody>
      </p:sp>
      <p:sp>
        <p:nvSpPr>
          <p:cNvPr id="21" name="Shape 18"/>
          <p:cNvSpPr/>
          <p:nvPr/>
        </p:nvSpPr>
        <p:spPr>
          <a:xfrm>
            <a:off x="3474720" y="4087368"/>
            <a:ext cx="5303520" cy="265176"/>
          </a:xfrm>
          <a:prstGeom prst="rect">
            <a:avLst/>
          </a:prstGeom>
          <a:solidFill>
            <a:srgbClr val="1A2E48"/>
          </a:solidFill>
          <a:ln w="12700">
            <a:solidFill>
              <a:srgbClr val="1A2E4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19"/>
          <p:cNvSpPr/>
          <p:nvPr/>
        </p:nvSpPr>
        <p:spPr>
          <a:xfrm>
            <a:off x="3611880" y="4087368"/>
            <a:ext cx="5120640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FFFFFF"/>
                </a:solidFill>
              </a:rPr>
              <a:t>2.5  Diagramme de Pareto des causes OOS</a:t>
            </a:r>
            <a:endParaRPr lang="en-US" sz="950" dirty="0"/>
          </a:p>
        </p:txBody>
      </p:sp>
      <p:sp>
        <p:nvSpPr>
          <p:cNvPr id="23" name="Shape 20"/>
          <p:cNvSpPr/>
          <p:nvPr/>
        </p:nvSpPr>
        <p:spPr>
          <a:xfrm>
            <a:off x="3474720" y="4389120"/>
            <a:ext cx="5303520" cy="265176"/>
          </a:xfrm>
          <a:prstGeom prst="rect">
            <a:avLst/>
          </a:prstGeom>
          <a:solidFill>
            <a:srgbClr val="152338"/>
          </a:solidFill>
          <a:ln w="12700">
            <a:solidFill>
              <a:srgbClr val="1A2E4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1"/>
          <p:cNvSpPr/>
          <p:nvPr/>
        </p:nvSpPr>
        <p:spPr>
          <a:xfrm>
            <a:off x="3611880" y="4389120"/>
            <a:ext cx="5120640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DD7EE"/>
                </a:solidFill>
              </a:rPr>
              <a:t>2.6  Cartes de contrôle I-MR – Surveillance OOT</a:t>
            </a:r>
            <a:endParaRPr lang="en-US" sz="950" dirty="0"/>
          </a:p>
        </p:txBody>
      </p:sp>
      <p:sp>
        <p:nvSpPr>
          <p:cNvPr id="25" name="Shape 22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3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27" name="Text 24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1</a:t>
            </a:r>
            <a:endParaRPr lang="en-US" sz="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7FA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2.6 — Cartes de Contrôle I-MR — Surveillance OOT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Individus-Étendue Mobile · Minitab : Stat &gt; Control Charts &gt; I-MR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20040" y="987552"/>
            <a:ext cx="85039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64748B"/>
                </a:solidFill>
              </a:rPr>
              <a:t>Détecter les dérives OOT avant qu'elles ne génèrent des OOS — outil de surveillance proactive du procédé analytique.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365760" y="1325880"/>
            <a:ext cx="5120640" cy="1737360"/>
          </a:xfrm>
          <a:prstGeom prst="rect">
            <a:avLst/>
          </a:prstGeom>
          <a:solidFill>
            <a:srgbClr val="FFFFFF"/>
          </a:solidFill>
          <a:ln w="1016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365760" y="1488220"/>
            <a:ext cx="5120640" cy="0"/>
          </a:xfrm>
          <a:prstGeom prst="line">
            <a:avLst/>
          </a:prstGeom>
          <a:noFill/>
          <a:ln w="10160">
            <a:solidFill>
              <a:srgbClr val="E74C3C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5532120" y="1396780"/>
            <a:ext cx="6400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E74C3C"/>
                </a:solidFill>
              </a:rPr>
              <a:t>UCL 102.9</a:t>
            </a:r>
            <a:endParaRPr lang="en-US" sz="700" dirty="0"/>
          </a:p>
        </p:txBody>
      </p:sp>
      <p:sp>
        <p:nvSpPr>
          <p:cNvPr id="10" name="Shape 8"/>
          <p:cNvSpPr/>
          <p:nvPr/>
        </p:nvSpPr>
        <p:spPr>
          <a:xfrm>
            <a:off x="365760" y="2160631"/>
            <a:ext cx="5120640" cy="0"/>
          </a:xfrm>
          <a:prstGeom prst="line">
            <a:avLst/>
          </a:prstGeom>
          <a:noFill/>
          <a:ln w="1016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5532120" y="2069191"/>
            <a:ext cx="6400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dirty="0">
                <a:solidFill>
                  <a:srgbClr val="27AE60"/>
                </a:solidFill>
              </a:rPr>
              <a:t>CL 100.8</a:t>
            </a:r>
            <a:endParaRPr lang="en-US" sz="700" dirty="0"/>
          </a:p>
        </p:txBody>
      </p:sp>
      <p:sp>
        <p:nvSpPr>
          <p:cNvPr id="12" name="Shape 10"/>
          <p:cNvSpPr/>
          <p:nvPr/>
        </p:nvSpPr>
        <p:spPr>
          <a:xfrm>
            <a:off x="365760" y="2833042"/>
            <a:ext cx="5120640" cy="0"/>
          </a:xfrm>
          <a:prstGeom prst="line">
            <a:avLst/>
          </a:prstGeom>
          <a:noFill/>
          <a:ln w="10160">
            <a:solidFill>
              <a:srgbClr val="E74C3C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5532120" y="2741602"/>
            <a:ext cx="6400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E74C3C"/>
                </a:solidFill>
              </a:rPr>
              <a:t>LCL 98.7</a:t>
            </a:r>
            <a:endParaRPr lang="en-US" sz="700" dirty="0"/>
          </a:p>
        </p:txBody>
      </p:sp>
      <p:sp>
        <p:nvSpPr>
          <p:cNvPr id="14" name="Shape 12"/>
          <p:cNvSpPr/>
          <p:nvPr/>
        </p:nvSpPr>
        <p:spPr>
          <a:xfrm>
            <a:off x="365760" y="2348945"/>
            <a:ext cx="365760" cy="129872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731520" y="2478817"/>
            <a:ext cx="365760" cy="0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Shape 14"/>
          <p:cNvSpPr/>
          <p:nvPr/>
        </p:nvSpPr>
        <p:spPr>
          <a:xfrm>
            <a:off x="1097280" y="2251541"/>
            <a:ext cx="365760" cy="129872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1463040" y="2381413"/>
            <a:ext cx="365760" cy="129872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1828800" y="2511285"/>
            <a:ext cx="365760" cy="0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194560" y="2316477"/>
            <a:ext cx="365760" cy="129872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2560320" y="2446349"/>
            <a:ext cx="365760" cy="0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2926080" y="2219073"/>
            <a:ext cx="365760" cy="0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3291840" y="2024266"/>
            <a:ext cx="365760" cy="0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3657600" y="1829458"/>
            <a:ext cx="365760" cy="0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Shape 22"/>
          <p:cNvSpPr/>
          <p:nvPr/>
        </p:nvSpPr>
        <p:spPr>
          <a:xfrm>
            <a:off x="4023360" y="1667118"/>
            <a:ext cx="365760" cy="64936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4389120" y="1732054"/>
            <a:ext cx="365760" cy="64936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4754880" y="1796990"/>
            <a:ext cx="365760" cy="0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5120640" y="1504778"/>
            <a:ext cx="365760" cy="1396122"/>
          </a:xfrm>
          <a:prstGeom prst="line">
            <a:avLst/>
          </a:prstGeom>
          <a:noFill/>
          <a:ln w="1524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310896" y="2294081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256032" y="2422097"/>
            <a:ext cx="21945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dirty="0">
                <a:solidFill>
                  <a:srgbClr val="64748B"/>
                </a:solidFill>
              </a:rPr>
              <a:t>L1</a:t>
            </a:r>
            <a:endParaRPr lang="en-US" sz="600" dirty="0"/>
          </a:p>
        </p:txBody>
      </p:sp>
      <p:sp>
        <p:nvSpPr>
          <p:cNvPr id="30" name="Shape 28"/>
          <p:cNvSpPr/>
          <p:nvPr/>
        </p:nvSpPr>
        <p:spPr>
          <a:xfrm>
            <a:off x="676656" y="2423953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1042416" y="2196677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1408176" y="2326549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1353312" y="2454565"/>
            <a:ext cx="21945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dirty="0">
                <a:solidFill>
                  <a:srgbClr val="64748B"/>
                </a:solidFill>
              </a:rPr>
              <a:t>L4</a:t>
            </a:r>
            <a:endParaRPr lang="en-US" sz="600" dirty="0"/>
          </a:p>
        </p:txBody>
      </p:sp>
      <p:sp>
        <p:nvSpPr>
          <p:cNvPr id="34" name="Shape 32"/>
          <p:cNvSpPr/>
          <p:nvPr/>
        </p:nvSpPr>
        <p:spPr>
          <a:xfrm>
            <a:off x="1773936" y="2456421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Shape 33"/>
          <p:cNvSpPr/>
          <p:nvPr/>
        </p:nvSpPr>
        <p:spPr>
          <a:xfrm>
            <a:off x="2139696" y="2261613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Shape 34"/>
          <p:cNvSpPr/>
          <p:nvPr/>
        </p:nvSpPr>
        <p:spPr>
          <a:xfrm>
            <a:off x="2505456" y="2391485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2450592" y="2519501"/>
            <a:ext cx="21945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dirty="0">
                <a:solidFill>
                  <a:srgbClr val="64748B"/>
                </a:solidFill>
              </a:rPr>
              <a:t>L7</a:t>
            </a:r>
            <a:endParaRPr lang="en-US" sz="600" dirty="0"/>
          </a:p>
        </p:txBody>
      </p:sp>
      <p:sp>
        <p:nvSpPr>
          <p:cNvPr id="38" name="Shape 36"/>
          <p:cNvSpPr/>
          <p:nvPr/>
        </p:nvSpPr>
        <p:spPr>
          <a:xfrm>
            <a:off x="2871216" y="2164209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Shape 37"/>
          <p:cNvSpPr/>
          <p:nvPr/>
        </p:nvSpPr>
        <p:spPr>
          <a:xfrm>
            <a:off x="3236976" y="1969402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Shape 38"/>
          <p:cNvSpPr/>
          <p:nvPr/>
        </p:nvSpPr>
        <p:spPr>
          <a:xfrm>
            <a:off x="3602736" y="1774594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3547872" y="1902610"/>
            <a:ext cx="21945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dirty="0">
                <a:solidFill>
                  <a:srgbClr val="64748B"/>
                </a:solidFill>
              </a:rPr>
              <a:t>L10</a:t>
            </a:r>
            <a:endParaRPr lang="en-US" sz="600" dirty="0"/>
          </a:p>
        </p:txBody>
      </p:sp>
      <p:sp>
        <p:nvSpPr>
          <p:cNvPr id="42" name="Shape 40"/>
          <p:cNvSpPr/>
          <p:nvPr/>
        </p:nvSpPr>
        <p:spPr>
          <a:xfrm>
            <a:off x="3968496" y="1612254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Shape 41"/>
          <p:cNvSpPr/>
          <p:nvPr/>
        </p:nvSpPr>
        <p:spPr>
          <a:xfrm>
            <a:off x="4334256" y="1677190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Shape 42"/>
          <p:cNvSpPr/>
          <p:nvPr/>
        </p:nvSpPr>
        <p:spPr>
          <a:xfrm>
            <a:off x="4700016" y="1742126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4645152" y="1870142"/>
            <a:ext cx="21945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dirty="0">
                <a:solidFill>
                  <a:srgbClr val="64748B"/>
                </a:solidFill>
              </a:rPr>
              <a:t>L13</a:t>
            </a:r>
            <a:endParaRPr lang="en-US" sz="600" dirty="0"/>
          </a:p>
        </p:txBody>
      </p:sp>
      <p:sp>
        <p:nvSpPr>
          <p:cNvPr id="46" name="Shape 44"/>
          <p:cNvSpPr/>
          <p:nvPr/>
        </p:nvSpPr>
        <p:spPr>
          <a:xfrm>
            <a:off x="5065776" y="1449914"/>
            <a:ext cx="109728" cy="109728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Shape 45"/>
          <p:cNvSpPr/>
          <p:nvPr/>
        </p:nvSpPr>
        <p:spPr>
          <a:xfrm>
            <a:off x="5431536" y="2846036"/>
            <a:ext cx="109728" cy="109728"/>
          </a:xfrm>
          <a:prstGeom prst="ellipse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365760" y="1124712"/>
            <a:ext cx="51206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F3864"/>
                </a:solidFill>
              </a:rPr>
              <a:t>Carte I — Valeurs Individuelles (% teneur)</a:t>
            </a:r>
            <a:endParaRPr lang="en-US" sz="900" dirty="0"/>
          </a:p>
        </p:txBody>
      </p:sp>
      <p:sp>
        <p:nvSpPr>
          <p:cNvPr id="49" name="Text 47"/>
          <p:cNvSpPr/>
          <p:nvPr/>
        </p:nvSpPr>
        <p:spPr>
          <a:xfrm>
            <a:off x="3566160" y="1463040"/>
            <a:ext cx="1828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i="1" dirty="0">
                <a:solidFill>
                  <a:srgbClr val="E74C3C"/>
                </a:solidFill>
              </a:rPr>
              <a:t>▲ OOT détecté : tendance croissante (Règle 3)</a:t>
            </a:r>
            <a:endParaRPr lang="en-US" sz="750" dirty="0"/>
          </a:p>
        </p:txBody>
      </p:sp>
      <p:sp>
        <p:nvSpPr>
          <p:cNvPr id="50" name="Shape 48"/>
          <p:cNvSpPr/>
          <p:nvPr/>
        </p:nvSpPr>
        <p:spPr>
          <a:xfrm>
            <a:off x="365760" y="3154680"/>
            <a:ext cx="5029200" cy="1554480"/>
          </a:xfrm>
          <a:prstGeom prst="rect">
            <a:avLst/>
          </a:prstGeom>
          <a:solidFill>
            <a:srgbClr val="FFFFFF"/>
          </a:solidFill>
          <a:ln w="12700">
            <a:solidFill>
              <a:srgbClr val="1F386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1" name="Shape 49"/>
          <p:cNvSpPr/>
          <p:nvPr/>
        </p:nvSpPr>
        <p:spPr>
          <a:xfrm>
            <a:off x="365760" y="3154680"/>
            <a:ext cx="5029200" cy="29260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457200" y="3154680"/>
            <a:ext cx="48463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</a:rPr>
              <a:t>Règles de Nelson (intégrées dans Minitab)</a:t>
            </a:r>
            <a:endParaRPr lang="en-US" sz="1000" dirty="0"/>
          </a:p>
        </p:txBody>
      </p:sp>
      <p:sp>
        <p:nvSpPr>
          <p:cNvPr id="53" name="Shape 51"/>
          <p:cNvSpPr/>
          <p:nvPr/>
        </p:nvSpPr>
        <p:spPr>
          <a:xfrm>
            <a:off x="457200" y="3493008"/>
            <a:ext cx="685800" cy="256032"/>
          </a:xfrm>
          <a:prstGeom prst="rect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457200" y="3493008"/>
            <a:ext cx="685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</a:rPr>
              <a:t>Règle 1</a:t>
            </a:r>
            <a:endParaRPr lang="en-US" sz="800" dirty="0"/>
          </a:p>
        </p:txBody>
      </p:sp>
      <p:sp>
        <p:nvSpPr>
          <p:cNvPr id="55" name="Text 53"/>
          <p:cNvSpPr/>
          <p:nvPr/>
        </p:nvSpPr>
        <p:spPr>
          <a:xfrm>
            <a:off x="1188720" y="3493008"/>
            <a:ext cx="4114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1 point au-delà de ±3σ → signal OOS potentiel → investigation immédiate</a:t>
            </a:r>
            <a:endParaRPr lang="en-US" sz="900" dirty="0"/>
          </a:p>
        </p:txBody>
      </p:sp>
      <p:sp>
        <p:nvSpPr>
          <p:cNvPr id="56" name="Shape 54"/>
          <p:cNvSpPr/>
          <p:nvPr/>
        </p:nvSpPr>
        <p:spPr>
          <a:xfrm>
            <a:off x="457200" y="3785616"/>
            <a:ext cx="685800" cy="256032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457200" y="3785616"/>
            <a:ext cx="685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</a:rPr>
              <a:t>Règle 2</a:t>
            </a:r>
            <a:endParaRPr lang="en-US" sz="800" dirty="0"/>
          </a:p>
        </p:txBody>
      </p:sp>
      <p:sp>
        <p:nvSpPr>
          <p:cNvPr id="58" name="Text 56"/>
          <p:cNvSpPr/>
          <p:nvPr/>
        </p:nvSpPr>
        <p:spPr>
          <a:xfrm>
            <a:off x="1188720" y="3785616"/>
            <a:ext cx="4114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9 points consécutifs d'un même côté de la moyenne → dérive OOT</a:t>
            </a:r>
            <a:endParaRPr lang="en-US" sz="900" dirty="0"/>
          </a:p>
        </p:txBody>
      </p:sp>
      <p:sp>
        <p:nvSpPr>
          <p:cNvPr id="59" name="Shape 57"/>
          <p:cNvSpPr/>
          <p:nvPr/>
        </p:nvSpPr>
        <p:spPr>
          <a:xfrm>
            <a:off x="457200" y="4078224"/>
            <a:ext cx="685800" cy="256032"/>
          </a:xfrm>
          <a:prstGeom prst="rect">
            <a:avLst/>
          </a:prstGeom>
          <a:solidFill>
            <a:srgbClr val="F4A261"/>
          </a:solidFill>
          <a:ln w="12700">
            <a:solidFill>
              <a:srgbClr val="F4A26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0" name="Text 58"/>
          <p:cNvSpPr/>
          <p:nvPr/>
        </p:nvSpPr>
        <p:spPr>
          <a:xfrm>
            <a:off x="457200" y="4078224"/>
            <a:ext cx="685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</a:rPr>
              <a:t>Règle 3</a:t>
            </a:r>
            <a:endParaRPr lang="en-US" sz="800" dirty="0"/>
          </a:p>
        </p:txBody>
      </p:sp>
      <p:sp>
        <p:nvSpPr>
          <p:cNvPr id="61" name="Text 59"/>
          <p:cNvSpPr/>
          <p:nvPr/>
        </p:nvSpPr>
        <p:spPr>
          <a:xfrm>
            <a:off x="1188720" y="4078224"/>
            <a:ext cx="4114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6 points croissants ou décroissants consécutifs → tendance OOT</a:t>
            </a:r>
            <a:endParaRPr lang="en-US" sz="900" dirty="0"/>
          </a:p>
        </p:txBody>
      </p:sp>
      <p:sp>
        <p:nvSpPr>
          <p:cNvPr id="62" name="Shape 60"/>
          <p:cNvSpPr/>
          <p:nvPr/>
        </p:nvSpPr>
        <p:spPr>
          <a:xfrm>
            <a:off x="457200" y="4370832"/>
            <a:ext cx="685800" cy="256032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3" name="Text 61"/>
          <p:cNvSpPr/>
          <p:nvPr/>
        </p:nvSpPr>
        <p:spPr>
          <a:xfrm>
            <a:off x="457200" y="4370832"/>
            <a:ext cx="685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</a:rPr>
              <a:t>Règle 4</a:t>
            </a:r>
            <a:endParaRPr lang="en-US" sz="800" dirty="0"/>
          </a:p>
        </p:txBody>
      </p:sp>
      <p:sp>
        <p:nvSpPr>
          <p:cNvPr id="64" name="Text 62"/>
          <p:cNvSpPr/>
          <p:nvPr/>
        </p:nvSpPr>
        <p:spPr>
          <a:xfrm>
            <a:off x="1188720" y="4370832"/>
            <a:ext cx="4114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14 points alternant haut/bas → variation cyclique anormale</a:t>
            </a:r>
            <a:endParaRPr lang="en-US" sz="900" dirty="0"/>
          </a:p>
        </p:txBody>
      </p:sp>
      <p:sp>
        <p:nvSpPr>
          <p:cNvPr id="65" name="Shape 63"/>
          <p:cNvSpPr/>
          <p:nvPr/>
        </p:nvSpPr>
        <p:spPr>
          <a:xfrm>
            <a:off x="5577840" y="1261872"/>
            <a:ext cx="3291840" cy="2514600"/>
          </a:xfrm>
          <a:prstGeom prst="rect">
            <a:avLst/>
          </a:prstGeom>
          <a:solidFill>
            <a:srgbClr val="FFFFFF"/>
          </a:solidFill>
          <a:ln w="12700">
            <a:solidFill>
              <a:srgbClr val="2E75B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6" name="Text 64"/>
          <p:cNvSpPr/>
          <p:nvPr/>
        </p:nvSpPr>
        <p:spPr>
          <a:xfrm>
            <a:off x="5669280" y="1316736"/>
            <a:ext cx="31089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</a:rPr>
              <a:t>OOS vs OOT — Différences Clés</a:t>
            </a:r>
            <a:endParaRPr lang="en-US" sz="1000" dirty="0"/>
          </a:p>
        </p:txBody>
      </p:sp>
      <p:sp>
        <p:nvSpPr>
          <p:cNvPr id="67" name="Shape 65"/>
          <p:cNvSpPr/>
          <p:nvPr/>
        </p:nvSpPr>
        <p:spPr>
          <a:xfrm>
            <a:off x="5669280" y="1645920"/>
            <a:ext cx="502920" cy="384048"/>
          </a:xfrm>
          <a:prstGeom prst="rect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8" name="Text 66"/>
          <p:cNvSpPr/>
          <p:nvPr/>
        </p:nvSpPr>
        <p:spPr>
          <a:xfrm>
            <a:off x="5669280" y="1645920"/>
            <a:ext cx="502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OOS</a:t>
            </a:r>
            <a:endParaRPr lang="en-US" sz="1400" dirty="0"/>
          </a:p>
        </p:txBody>
      </p:sp>
      <p:sp>
        <p:nvSpPr>
          <p:cNvPr id="69" name="Text 67"/>
          <p:cNvSpPr/>
          <p:nvPr/>
        </p:nvSpPr>
        <p:spPr>
          <a:xfrm>
            <a:off x="6236208" y="1645920"/>
            <a:ext cx="2560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74C3C"/>
                </a:solidFill>
              </a:rPr>
              <a:t>Out of Specification</a:t>
            </a:r>
            <a:endParaRPr lang="en-US" sz="950" dirty="0"/>
          </a:p>
        </p:txBody>
      </p:sp>
      <p:sp>
        <p:nvSpPr>
          <p:cNvPr id="70" name="Text 68"/>
          <p:cNvSpPr/>
          <p:nvPr/>
        </p:nvSpPr>
        <p:spPr>
          <a:xfrm>
            <a:off x="5669280" y="2084832"/>
            <a:ext cx="3108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Résultat hors spécification — investigation OBLIGATOIRE immédiate</a:t>
            </a:r>
            <a:endParaRPr lang="en-US" sz="850" dirty="0"/>
          </a:p>
        </p:txBody>
      </p:sp>
      <p:sp>
        <p:nvSpPr>
          <p:cNvPr id="71" name="Shape 69"/>
          <p:cNvSpPr/>
          <p:nvPr/>
        </p:nvSpPr>
        <p:spPr>
          <a:xfrm>
            <a:off x="5669280" y="2743200"/>
            <a:ext cx="502920" cy="384048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2" name="Text 70"/>
          <p:cNvSpPr/>
          <p:nvPr/>
        </p:nvSpPr>
        <p:spPr>
          <a:xfrm>
            <a:off x="5669280" y="2743200"/>
            <a:ext cx="502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OOT</a:t>
            </a:r>
            <a:endParaRPr lang="en-US" sz="1400" dirty="0"/>
          </a:p>
        </p:txBody>
      </p:sp>
      <p:sp>
        <p:nvSpPr>
          <p:cNvPr id="73" name="Text 71"/>
          <p:cNvSpPr/>
          <p:nvPr/>
        </p:nvSpPr>
        <p:spPr>
          <a:xfrm>
            <a:off x="6236208" y="2743200"/>
            <a:ext cx="2560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7E22"/>
                </a:solidFill>
              </a:rPr>
              <a:t>Out of Trend</a:t>
            </a:r>
            <a:endParaRPr lang="en-US" sz="950" dirty="0"/>
          </a:p>
        </p:txBody>
      </p:sp>
      <p:sp>
        <p:nvSpPr>
          <p:cNvPr id="74" name="Text 72"/>
          <p:cNvSpPr/>
          <p:nvPr/>
        </p:nvSpPr>
        <p:spPr>
          <a:xfrm>
            <a:off x="5669280" y="3182112"/>
            <a:ext cx="3108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Résultat dans spec mais tendance anormale — surveillance proactive</a:t>
            </a:r>
            <a:endParaRPr lang="en-US" sz="850" dirty="0"/>
          </a:p>
        </p:txBody>
      </p:sp>
      <p:sp>
        <p:nvSpPr>
          <p:cNvPr id="75" name="Shape 73"/>
          <p:cNvSpPr/>
          <p:nvPr/>
        </p:nvSpPr>
        <p:spPr>
          <a:xfrm>
            <a:off x="5577840" y="3840480"/>
            <a:ext cx="3291840" cy="822960"/>
          </a:xfrm>
          <a:prstGeom prst="rect">
            <a:avLst/>
          </a:prstGeom>
          <a:solidFill>
            <a:srgbClr val="DEEAF1"/>
          </a:solidFill>
          <a:ln w="1270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6" name="Text 74"/>
          <p:cNvSpPr/>
          <p:nvPr/>
        </p:nvSpPr>
        <p:spPr>
          <a:xfrm>
            <a:off x="5669280" y="3867912"/>
            <a:ext cx="3108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1F3864"/>
                </a:solidFill>
              </a:rPr>
              <a:t>Minitab : Stat &gt; Control Charts</a:t>
            </a:r>
            <a:endParaRPr lang="en-US" sz="950" dirty="0"/>
          </a:p>
          <a:p>
            <a:pPr marL="0" indent="0">
              <a:buNone/>
            </a:pPr>
            <a:r>
              <a:rPr lang="en-US" sz="950" i="1" dirty="0">
                <a:solidFill>
                  <a:srgbClr val="1F3864"/>
                </a:solidFill>
              </a:rPr>
              <a:t>&gt; Variables Charts for Individuals &gt; I-MR</a:t>
            </a:r>
            <a:endParaRPr lang="en-US" sz="950" dirty="0"/>
          </a:p>
        </p:txBody>
      </p:sp>
      <p:sp>
        <p:nvSpPr>
          <p:cNvPr id="77" name="Shape 75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8" name="Text 76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79" name="Text 77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10</a:t>
            </a:r>
            <a:endParaRPr lang="en-US" sz="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65760" y="274320"/>
            <a:ext cx="8412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kern="0" spc="200" dirty="0">
                <a:solidFill>
                  <a:srgbClr val="FFFFFF"/>
                </a:solidFill>
              </a:rPr>
              <a:t>✔  CHECKLIST CHAPITRE 2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65760" y="731520"/>
            <a:ext cx="84124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BDD7EE"/>
                </a:solidFill>
              </a:rPr>
              <a:t>Avant de passer au chapitre suivant, vérifiez votre maîtrise de ces compétences :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365760" y="1097280"/>
            <a:ext cx="8412480" cy="548640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475488" y="1170432"/>
            <a:ext cx="384048" cy="384048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475488" y="117043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✓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960120" y="1115568"/>
            <a:ext cx="7680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</a:rPr>
              <a:t>J'ai défini dans la SOP le nombre maximal de retests autorisés (Phase 1 et Phase 2)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365760" y="1755648"/>
            <a:ext cx="8412480" cy="548640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475488" y="1828800"/>
            <a:ext cx="384048" cy="384048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75488" y="182880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✓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960120" y="1773936"/>
            <a:ext cx="7680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</a:rPr>
              <a:t>Je vérifie systématiquement la normalité des données avant d'appliquer le test de Grubbs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365760" y="2414016"/>
            <a:ext cx="8412480" cy="548640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475488" y="2487168"/>
            <a:ext cx="384048" cy="384048"/>
          </a:xfrm>
          <a:prstGeom prst="ellipse">
            <a:avLst/>
          </a:prstGeom>
          <a:solidFill>
            <a:srgbClr val="F4A261"/>
          </a:solidFill>
          <a:ln w="12700">
            <a:solidFill>
              <a:srgbClr val="F4A26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75488" y="248716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✓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960120" y="2432304"/>
            <a:ext cx="7680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</a:rPr>
              <a:t>Je sais construire et interpréter un diagramme de Pareto des causes d'OOS (règle 80/20)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365760" y="3072384"/>
            <a:ext cx="8412480" cy="548640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475488" y="3145536"/>
            <a:ext cx="384048" cy="384048"/>
          </a:xfrm>
          <a:prstGeom prst="ellipse">
            <a:avLst/>
          </a:prstGeom>
          <a:solidFill>
            <a:srgbClr val="F4A261"/>
          </a:solidFill>
          <a:ln w="12700">
            <a:solidFill>
              <a:srgbClr val="F4A26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475488" y="314553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✓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960120" y="3090672"/>
            <a:ext cx="7680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</a:rPr>
              <a:t>Je sais paramétrer et interpréter une carte I-MR dans Minitab avec les règles de Nelson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365760" y="3730752"/>
            <a:ext cx="8412480" cy="548640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475488" y="3803904"/>
            <a:ext cx="384048" cy="384048"/>
          </a:xfrm>
          <a:prstGeom prst="ellipse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75488" y="380390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✓</a:t>
            </a:r>
            <a:endParaRPr lang="en-US" sz="1300" dirty="0"/>
          </a:p>
        </p:txBody>
      </p:sp>
      <p:sp>
        <p:nvSpPr>
          <p:cNvPr id="25" name="Text 23"/>
          <p:cNvSpPr/>
          <p:nvPr/>
        </p:nvSpPr>
        <p:spPr>
          <a:xfrm>
            <a:off x="960120" y="3749040"/>
            <a:ext cx="7680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</a:rPr>
              <a:t>Je comprends la différence entre une erreur analytique (Phase 1) et un OOS confirmé (Phase 2)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274320" y="4892040"/>
            <a:ext cx="8595360" cy="2514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BDD7EE"/>
                </a:solidFill>
              </a:rPr>
              <a:t>Chapitre 2 — Détection et Investigation Initiale OOS  |  Prochain : Chapitre 3 — Outils de Cause Racine</a:t>
            </a:r>
            <a:endParaRPr lang="en-US" sz="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2.2 — Matrice de Décision des Retests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Règles FDA 2006 — Tous les résultats (originaux + retests) doivent être rapportés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20040" y="987552"/>
            <a:ext cx="85039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64748B"/>
                </a:solidFill>
              </a:rPr>
              <a:t>La décision finale repose sur la combinaison du résultat initial, des retests et de la cause identifiée.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274320" y="1298448"/>
            <a:ext cx="1417320" cy="310896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20040" y="1298448"/>
            <a:ext cx="1325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</a:rPr>
              <a:t>Résultat Initial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1691640" y="1298448"/>
            <a:ext cx="1508760" cy="310896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1737360" y="1298448"/>
            <a:ext cx="14173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</a:rPr>
              <a:t>Résultat Phase 1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3200400" y="1298448"/>
            <a:ext cx="1600200" cy="310896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246120" y="1298448"/>
            <a:ext cx="1508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</a:rPr>
              <a:t>Résultat Retest(s)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4800600" y="1298448"/>
            <a:ext cx="1920240" cy="310896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846320" y="1298448"/>
            <a:ext cx="18288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</a:rPr>
              <a:t>Décision Finale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6720840" y="1298448"/>
            <a:ext cx="2377440" cy="310896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6766560" y="1298448"/>
            <a:ext cx="2286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</a:rPr>
              <a:t>Action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274320" y="1627632"/>
            <a:ext cx="1417320" cy="457200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320040" y="1627632"/>
            <a:ext cx="1325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OOS</a:t>
            </a:r>
            <a:endParaRPr lang="en-US" sz="900" dirty="0"/>
          </a:p>
        </p:txBody>
      </p:sp>
      <p:sp>
        <p:nvSpPr>
          <p:cNvPr id="19" name="Shape 17"/>
          <p:cNvSpPr/>
          <p:nvPr/>
        </p:nvSpPr>
        <p:spPr>
          <a:xfrm>
            <a:off x="1691640" y="1627632"/>
            <a:ext cx="1508760" cy="457200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1737360" y="1627632"/>
            <a:ext cx="1417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Cause labo trouvée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3200400" y="1627632"/>
            <a:ext cx="1600200" cy="457200"/>
          </a:xfrm>
          <a:prstGeom prst="rect">
            <a:avLst/>
          </a:prstGeom>
          <a:solidFill>
            <a:srgbClr val="EAF7EE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3246120" y="1627632"/>
            <a:ext cx="1508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Conforme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4800600" y="1627632"/>
            <a:ext cx="1920240" cy="457200"/>
          </a:xfrm>
          <a:prstGeom prst="rect">
            <a:avLst/>
          </a:prstGeom>
          <a:solidFill>
            <a:srgbClr val="EAF7EE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846320" y="1627632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Invalider OOS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6720840" y="1627632"/>
            <a:ext cx="2377440" cy="457200"/>
          </a:xfrm>
          <a:prstGeom prst="rect">
            <a:avLst/>
          </a:prstGeom>
          <a:solidFill>
            <a:srgbClr val="EAF7EE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6766560" y="1627632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27AE60"/>
                </a:solidFill>
              </a:rPr>
              <a:t>✓  Libération possible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274320" y="2121408"/>
            <a:ext cx="1417320" cy="457200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320040" y="2121408"/>
            <a:ext cx="1325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OOS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1691640" y="2121408"/>
            <a:ext cx="1508760" cy="457200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1737360" y="2121408"/>
            <a:ext cx="1417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Cause labo trouvée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3200400" y="2121408"/>
            <a:ext cx="1600200" cy="457200"/>
          </a:xfrm>
          <a:prstGeom prst="rect">
            <a:avLst/>
          </a:prstGeom>
          <a:solidFill>
            <a:srgbClr val="FFF3C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3246120" y="2121408"/>
            <a:ext cx="1508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OOS confirmé</a:t>
            </a:r>
            <a:endParaRPr lang="en-US" sz="900" dirty="0"/>
          </a:p>
        </p:txBody>
      </p:sp>
      <p:sp>
        <p:nvSpPr>
          <p:cNvPr id="33" name="Shape 31"/>
          <p:cNvSpPr/>
          <p:nvPr/>
        </p:nvSpPr>
        <p:spPr>
          <a:xfrm>
            <a:off x="4800600" y="2121408"/>
            <a:ext cx="1920240" cy="457200"/>
          </a:xfrm>
          <a:prstGeom prst="rect">
            <a:avLst/>
          </a:prstGeom>
          <a:solidFill>
            <a:srgbClr val="FFF3C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846320" y="2121408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Investigation Phase 2</a:t>
            </a:r>
            <a:endParaRPr lang="en-US" sz="900" dirty="0"/>
          </a:p>
        </p:txBody>
      </p:sp>
      <p:sp>
        <p:nvSpPr>
          <p:cNvPr id="35" name="Shape 33"/>
          <p:cNvSpPr/>
          <p:nvPr/>
        </p:nvSpPr>
        <p:spPr>
          <a:xfrm>
            <a:off x="6720840" y="2121408"/>
            <a:ext cx="2377440" cy="457200"/>
          </a:xfrm>
          <a:prstGeom prst="rect">
            <a:avLst/>
          </a:prstGeom>
          <a:solidFill>
            <a:srgbClr val="FFF3C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6766560" y="2121408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27AE60"/>
                </a:solidFill>
              </a:rPr>
              <a:t>⇒  Élargir l'enquête</a:t>
            </a:r>
            <a:endParaRPr lang="en-US" sz="950" dirty="0"/>
          </a:p>
        </p:txBody>
      </p:sp>
      <p:sp>
        <p:nvSpPr>
          <p:cNvPr id="37" name="Shape 35"/>
          <p:cNvSpPr/>
          <p:nvPr/>
        </p:nvSpPr>
        <p:spPr>
          <a:xfrm>
            <a:off x="274320" y="2615184"/>
            <a:ext cx="1417320" cy="457200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320040" y="2615184"/>
            <a:ext cx="1325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OOS</a:t>
            </a:r>
            <a:endParaRPr lang="en-US" sz="900" dirty="0"/>
          </a:p>
        </p:txBody>
      </p:sp>
      <p:sp>
        <p:nvSpPr>
          <p:cNvPr id="39" name="Shape 37"/>
          <p:cNvSpPr/>
          <p:nvPr/>
        </p:nvSpPr>
        <p:spPr>
          <a:xfrm>
            <a:off x="1691640" y="2615184"/>
            <a:ext cx="1508760" cy="457200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1737360" y="2615184"/>
            <a:ext cx="1417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Aucune cause</a:t>
            </a:r>
            <a:endParaRPr lang="en-US" sz="900" dirty="0"/>
          </a:p>
        </p:txBody>
      </p:sp>
      <p:sp>
        <p:nvSpPr>
          <p:cNvPr id="41" name="Shape 39"/>
          <p:cNvSpPr/>
          <p:nvPr/>
        </p:nvSpPr>
        <p:spPr>
          <a:xfrm>
            <a:off x="3200400" y="2615184"/>
            <a:ext cx="1600200" cy="457200"/>
          </a:xfrm>
          <a:prstGeom prst="rect">
            <a:avLst/>
          </a:prstGeom>
          <a:solidFill>
            <a:srgbClr val="FFF3C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3246120" y="2615184"/>
            <a:ext cx="1508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Tous conformes</a:t>
            </a:r>
            <a:endParaRPr lang="en-US" sz="900" dirty="0"/>
          </a:p>
        </p:txBody>
      </p:sp>
      <p:sp>
        <p:nvSpPr>
          <p:cNvPr id="43" name="Shape 41"/>
          <p:cNvSpPr/>
          <p:nvPr/>
        </p:nvSpPr>
        <p:spPr>
          <a:xfrm>
            <a:off x="4800600" y="2615184"/>
            <a:ext cx="1920240" cy="457200"/>
          </a:xfrm>
          <a:prstGeom prst="rect">
            <a:avLst/>
          </a:prstGeom>
          <a:solidFill>
            <a:srgbClr val="FFF3C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4846320" y="2615184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Évaluation QA</a:t>
            </a:r>
            <a:endParaRPr lang="en-US" sz="900" dirty="0"/>
          </a:p>
        </p:txBody>
      </p:sp>
      <p:sp>
        <p:nvSpPr>
          <p:cNvPr id="45" name="Shape 43"/>
          <p:cNvSpPr/>
          <p:nvPr/>
        </p:nvSpPr>
        <p:spPr>
          <a:xfrm>
            <a:off x="6720840" y="2615184"/>
            <a:ext cx="2377440" cy="457200"/>
          </a:xfrm>
          <a:prstGeom prst="rect">
            <a:avLst/>
          </a:prstGeom>
          <a:solidFill>
            <a:srgbClr val="FFF3C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6766560" y="2615184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7E22"/>
                </a:solidFill>
              </a:rPr>
              <a:t>⚠  Décision au cas par cas</a:t>
            </a:r>
            <a:endParaRPr lang="en-US" sz="950" dirty="0"/>
          </a:p>
        </p:txBody>
      </p:sp>
      <p:sp>
        <p:nvSpPr>
          <p:cNvPr id="47" name="Shape 45"/>
          <p:cNvSpPr/>
          <p:nvPr/>
        </p:nvSpPr>
        <p:spPr>
          <a:xfrm>
            <a:off x="274320" y="3108960"/>
            <a:ext cx="1417320" cy="457200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320040" y="3108960"/>
            <a:ext cx="1325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OOS</a:t>
            </a:r>
            <a:endParaRPr lang="en-US" sz="900" dirty="0"/>
          </a:p>
        </p:txBody>
      </p:sp>
      <p:sp>
        <p:nvSpPr>
          <p:cNvPr id="49" name="Shape 47"/>
          <p:cNvSpPr/>
          <p:nvPr/>
        </p:nvSpPr>
        <p:spPr>
          <a:xfrm>
            <a:off x="1691640" y="3108960"/>
            <a:ext cx="1508760" cy="457200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1737360" y="3108960"/>
            <a:ext cx="1417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Aucune cause</a:t>
            </a:r>
            <a:endParaRPr lang="en-US" sz="900" dirty="0"/>
          </a:p>
        </p:txBody>
      </p:sp>
      <p:sp>
        <p:nvSpPr>
          <p:cNvPr id="51" name="Shape 49"/>
          <p:cNvSpPr/>
          <p:nvPr/>
        </p:nvSpPr>
        <p:spPr>
          <a:xfrm>
            <a:off x="3200400" y="3108960"/>
            <a:ext cx="1600200" cy="457200"/>
          </a:xfrm>
          <a:prstGeom prst="rect">
            <a:avLst/>
          </a:prstGeom>
          <a:solidFill>
            <a:srgbClr val="FDECEA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3246120" y="3108960"/>
            <a:ext cx="1508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Mixte (OOS + OK)</a:t>
            </a:r>
            <a:endParaRPr lang="en-US" sz="900" dirty="0"/>
          </a:p>
        </p:txBody>
      </p:sp>
      <p:sp>
        <p:nvSpPr>
          <p:cNvPr id="53" name="Shape 51"/>
          <p:cNvSpPr/>
          <p:nvPr/>
        </p:nvSpPr>
        <p:spPr>
          <a:xfrm>
            <a:off x="4800600" y="3108960"/>
            <a:ext cx="1920240" cy="457200"/>
          </a:xfrm>
          <a:prstGeom prst="rect">
            <a:avLst/>
          </a:prstGeom>
          <a:solidFill>
            <a:srgbClr val="FDECEA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4846320" y="3108960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Probable pb produit</a:t>
            </a:r>
            <a:endParaRPr lang="en-US" sz="900" dirty="0"/>
          </a:p>
        </p:txBody>
      </p:sp>
      <p:sp>
        <p:nvSpPr>
          <p:cNvPr id="55" name="Shape 53"/>
          <p:cNvSpPr/>
          <p:nvPr/>
        </p:nvSpPr>
        <p:spPr>
          <a:xfrm>
            <a:off x="6720840" y="3108960"/>
            <a:ext cx="2377440" cy="457200"/>
          </a:xfrm>
          <a:prstGeom prst="rect">
            <a:avLst/>
          </a:prstGeom>
          <a:solidFill>
            <a:srgbClr val="FDECEA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6766560" y="3108960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7E22"/>
                </a:solidFill>
              </a:rPr>
              <a:t>⇒  Investigation production</a:t>
            </a:r>
            <a:endParaRPr lang="en-US" sz="950" dirty="0"/>
          </a:p>
        </p:txBody>
      </p:sp>
      <p:sp>
        <p:nvSpPr>
          <p:cNvPr id="57" name="Shape 55"/>
          <p:cNvSpPr/>
          <p:nvPr/>
        </p:nvSpPr>
        <p:spPr>
          <a:xfrm>
            <a:off x="274320" y="3602736"/>
            <a:ext cx="1417320" cy="457200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320040" y="3602736"/>
            <a:ext cx="1325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OOS</a:t>
            </a:r>
            <a:endParaRPr lang="en-US" sz="900" dirty="0"/>
          </a:p>
        </p:txBody>
      </p:sp>
      <p:sp>
        <p:nvSpPr>
          <p:cNvPr id="59" name="Shape 57"/>
          <p:cNvSpPr/>
          <p:nvPr/>
        </p:nvSpPr>
        <p:spPr>
          <a:xfrm>
            <a:off x="1691640" y="3602736"/>
            <a:ext cx="1508760" cy="457200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0" name="Text 58"/>
          <p:cNvSpPr/>
          <p:nvPr/>
        </p:nvSpPr>
        <p:spPr>
          <a:xfrm>
            <a:off x="1737360" y="3602736"/>
            <a:ext cx="1417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Aucune cause</a:t>
            </a:r>
            <a:endParaRPr lang="en-US" sz="900" dirty="0"/>
          </a:p>
        </p:txBody>
      </p:sp>
      <p:sp>
        <p:nvSpPr>
          <p:cNvPr id="61" name="Shape 59"/>
          <p:cNvSpPr/>
          <p:nvPr/>
        </p:nvSpPr>
        <p:spPr>
          <a:xfrm>
            <a:off x="3200400" y="3602736"/>
            <a:ext cx="1600200" cy="457200"/>
          </a:xfrm>
          <a:prstGeom prst="rect">
            <a:avLst/>
          </a:prstGeom>
          <a:solidFill>
            <a:srgbClr val="FDECEA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3246120" y="3602736"/>
            <a:ext cx="1508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Tous OOS</a:t>
            </a:r>
            <a:endParaRPr lang="en-US" sz="900" dirty="0"/>
          </a:p>
        </p:txBody>
      </p:sp>
      <p:sp>
        <p:nvSpPr>
          <p:cNvPr id="63" name="Shape 61"/>
          <p:cNvSpPr/>
          <p:nvPr/>
        </p:nvSpPr>
        <p:spPr>
          <a:xfrm>
            <a:off x="4800600" y="3602736"/>
            <a:ext cx="1920240" cy="457200"/>
          </a:xfrm>
          <a:prstGeom prst="rect">
            <a:avLst/>
          </a:prstGeom>
          <a:solidFill>
            <a:srgbClr val="FDECEA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4" name="Text 62"/>
          <p:cNvSpPr/>
          <p:nvPr/>
        </p:nvSpPr>
        <p:spPr>
          <a:xfrm>
            <a:off x="4846320" y="3602736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Lot NON-CONFORME</a:t>
            </a:r>
            <a:endParaRPr lang="en-US" sz="900" dirty="0"/>
          </a:p>
        </p:txBody>
      </p:sp>
      <p:sp>
        <p:nvSpPr>
          <p:cNvPr id="65" name="Shape 63"/>
          <p:cNvSpPr/>
          <p:nvPr/>
        </p:nvSpPr>
        <p:spPr>
          <a:xfrm>
            <a:off x="6720840" y="3602736"/>
            <a:ext cx="2377440" cy="457200"/>
          </a:xfrm>
          <a:prstGeom prst="rect">
            <a:avLst/>
          </a:prstGeom>
          <a:solidFill>
            <a:srgbClr val="FDECEA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6" name="Text 64"/>
          <p:cNvSpPr/>
          <p:nvPr/>
        </p:nvSpPr>
        <p:spPr>
          <a:xfrm>
            <a:off x="6766560" y="3602736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74C3C"/>
                </a:solidFill>
              </a:rPr>
              <a:t>✗  Rejet obligatoire</a:t>
            </a:r>
            <a:endParaRPr lang="en-US" sz="950" dirty="0"/>
          </a:p>
        </p:txBody>
      </p:sp>
      <p:sp>
        <p:nvSpPr>
          <p:cNvPr id="67" name="Shape 65"/>
          <p:cNvSpPr/>
          <p:nvPr/>
        </p:nvSpPr>
        <p:spPr>
          <a:xfrm>
            <a:off x="274320" y="4206240"/>
            <a:ext cx="8595360" cy="475488"/>
          </a:xfrm>
          <a:prstGeom prst="rect">
            <a:avLst/>
          </a:prstGeom>
          <a:solidFill>
            <a:srgbClr val="DEEAF1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8" name="Text 66"/>
          <p:cNvSpPr/>
          <p:nvPr/>
        </p:nvSpPr>
        <p:spPr>
          <a:xfrm>
            <a:off x="365760" y="4224528"/>
            <a:ext cx="8321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</a:rPr>
              <a:t>Règle des 2/3 (pratique courante à documenter dans la SOP)</a:t>
            </a:r>
            <a:endParaRPr lang="en-US" sz="1000" dirty="0"/>
          </a:p>
        </p:txBody>
      </p:sp>
      <p:sp>
        <p:nvSpPr>
          <p:cNvPr id="69" name="Text 67"/>
          <p:cNvSpPr/>
          <p:nvPr/>
        </p:nvSpPr>
        <p:spPr>
          <a:xfrm>
            <a:off x="365760" y="4416552"/>
            <a:ext cx="83210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Si 2 retests sur 3 sont conformes ET la moyenne des 3 résultats (original + 2 retests) est conforme → lot potentiellement libérable sous réserve d'investigation production complète et approbation QA</a:t>
            </a:r>
            <a:endParaRPr lang="en-US" sz="850" dirty="0"/>
          </a:p>
        </p:txBody>
      </p:sp>
      <p:sp>
        <p:nvSpPr>
          <p:cNvPr id="70" name="Shape 68"/>
          <p:cNvSpPr/>
          <p:nvPr/>
        </p:nvSpPr>
        <p:spPr>
          <a:xfrm>
            <a:off x="274320" y="4709160"/>
            <a:ext cx="8595360" cy="146304"/>
          </a:xfrm>
          <a:prstGeom prst="rect">
            <a:avLst/>
          </a:prstGeom>
          <a:solidFill>
            <a:srgbClr val="FFF3CD"/>
          </a:solidFill>
          <a:ln w="6350">
            <a:solidFill>
              <a:srgbClr val="F4A26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1" name="Text 69"/>
          <p:cNvSpPr/>
          <p:nvPr/>
        </p:nvSpPr>
        <p:spPr>
          <a:xfrm>
            <a:off x="320040" y="4709160"/>
            <a:ext cx="841248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E67E22"/>
                </a:solidFill>
              </a:rPr>
              <a:t>⚠  Ne s'applique pas aux produits stériles, tests microbiologiques ou tests de dissolution pharmacopée</a:t>
            </a:r>
            <a:endParaRPr lang="en-US" sz="800" dirty="0"/>
          </a:p>
        </p:txBody>
      </p:sp>
      <p:sp>
        <p:nvSpPr>
          <p:cNvPr id="72" name="Shape 70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3" name="Text 71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74" name="Text 72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12</a:t>
            </a:r>
            <a:endParaRPr lang="en-US" sz="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2.2.3 — Calcul de Taille d'Échantillon avec Minitab®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Stat &gt; Power and Sample Size &gt; 1-Sample t — Puissance statistique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4160520" cy="260604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65760" y="1005840"/>
            <a:ext cx="3931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4A261"/>
                </a:solidFill>
              </a:rPr>
              <a:t>Scénario Pratique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65760" y="1335024"/>
            <a:ext cx="3977640" cy="301752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457200" y="1344168"/>
            <a:ext cx="201168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DD7EE"/>
                </a:solidFill>
              </a:rPr>
              <a:t>Spécification</a:t>
            </a:r>
            <a:endParaRPr lang="en-US" sz="950" dirty="0"/>
          </a:p>
        </p:txBody>
      </p:sp>
      <p:sp>
        <p:nvSpPr>
          <p:cNvPr id="10" name="Text 8"/>
          <p:cNvSpPr/>
          <p:nvPr/>
        </p:nvSpPr>
        <p:spPr>
          <a:xfrm>
            <a:off x="2468880" y="1344168"/>
            <a:ext cx="173736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4A261"/>
                </a:solidFill>
              </a:rPr>
              <a:t>95.0% – 105.0%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365760" y="1673352"/>
            <a:ext cx="3977640" cy="301752"/>
          </a:xfrm>
          <a:prstGeom prst="rect">
            <a:avLst/>
          </a:prstGeom>
          <a:solidFill>
            <a:srgbClr val="15233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57200" y="1682496"/>
            <a:ext cx="201168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DD7EE"/>
                </a:solidFill>
              </a:rPr>
              <a:t>Moyenne historique</a:t>
            </a:r>
            <a:endParaRPr lang="en-US" sz="950" dirty="0"/>
          </a:p>
        </p:txBody>
      </p:sp>
      <p:sp>
        <p:nvSpPr>
          <p:cNvPr id="13" name="Text 11"/>
          <p:cNvSpPr/>
          <p:nvPr/>
        </p:nvSpPr>
        <p:spPr>
          <a:xfrm>
            <a:off x="2468880" y="1682496"/>
            <a:ext cx="173736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4A261"/>
                </a:solidFill>
              </a:rPr>
              <a:t>100.0%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365760" y="2011680"/>
            <a:ext cx="3977640" cy="301752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57200" y="2020824"/>
            <a:ext cx="201168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DD7EE"/>
                </a:solidFill>
              </a:rPr>
              <a:t>Écart-type (σ)</a:t>
            </a:r>
            <a:endParaRPr lang="en-US" sz="950" dirty="0"/>
          </a:p>
        </p:txBody>
      </p:sp>
      <p:sp>
        <p:nvSpPr>
          <p:cNvPr id="16" name="Text 14"/>
          <p:cNvSpPr/>
          <p:nvPr/>
        </p:nvSpPr>
        <p:spPr>
          <a:xfrm>
            <a:off x="2468880" y="2020824"/>
            <a:ext cx="173736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4A261"/>
                </a:solidFill>
              </a:rPr>
              <a:t>1.5%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365760" y="2350008"/>
            <a:ext cx="3977640" cy="301752"/>
          </a:xfrm>
          <a:prstGeom prst="rect">
            <a:avLst/>
          </a:prstGeom>
          <a:solidFill>
            <a:srgbClr val="15233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57200" y="2359152"/>
            <a:ext cx="201168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DD7EE"/>
                </a:solidFill>
              </a:rPr>
              <a:t>Différence à détecter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2468880" y="2359152"/>
            <a:ext cx="173736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4A261"/>
                </a:solidFill>
              </a:rPr>
              <a:t>2.0% (dérive)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365760" y="2688336"/>
            <a:ext cx="3977640" cy="301752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57200" y="2697480"/>
            <a:ext cx="201168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DD7EE"/>
                </a:solidFill>
              </a:rPr>
              <a:t>Puissance souhaitée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2468880" y="2697480"/>
            <a:ext cx="173736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4A261"/>
                </a:solidFill>
              </a:rPr>
              <a:t>90%  (β = 0.10)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365760" y="3026664"/>
            <a:ext cx="3977640" cy="301752"/>
          </a:xfrm>
          <a:prstGeom prst="rect">
            <a:avLst/>
          </a:prstGeom>
          <a:solidFill>
            <a:srgbClr val="15233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57200" y="3035808"/>
            <a:ext cx="201168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DD7EE"/>
                </a:solidFill>
              </a:rPr>
              <a:t>Niveau de confiance</a:t>
            </a:r>
            <a:endParaRPr lang="en-US" sz="950" dirty="0"/>
          </a:p>
        </p:txBody>
      </p:sp>
      <p:sp>
        <p:nvSpPr>
          <p:cNvPr id="25" name="Text 23"/>
          <p:cNvSpPr/>
          <p:nvPr/>
        </p:nvSpPr>
        <p:spPr>
          <a:xfrm>
            <a:off x="2468880" y="3035808"/>
            <a:ext cx="173736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4A261"/>
                </a:solidFill>
              </a:rPr>
              <a:t>95%  (α = 0.05)</a:t>
            </a:r>
            <a:endParaRPr lang="en-US" sz="950" dirty="0"/>
          </a:p>
        </p:txBody>
      </p:sp>
      <p:sp>
        <p:nvSpPr>
          <p:cNvPr id="26" name="Shape 24"/>
          <p:cNvSpPr/>
          <p:nvPr/>
        </p:nvSpPr>
        <p:spPr>
          <a:xfrm>
            <a:off x="365760" y="3374136"/>
            <a:ext cx="3977640" cy="12801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65760" y="3374136"/>
            <a:ext cx="397764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→  Résultat Minitab : n = 9 échantillons minimum requis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4617720" y="960120"/>
            <a:ext cx="4251960" cy="2606040"/>
          </a:xfrm>
          <a:prstGeom prst="rect">
            <a:avLst/>
          </a:prstGeom>
          <a:solidFill>
            <a:srgbClr val="FFFFFF"/>
          </a:solidFill>
          <a:ln w="15240">
            <a:solidFill>
              <a:srgbClr val="2E75B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4617720" y="960120"/>
            <a:ext cx="4251960" cy="34747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709160" y="978408"/>
            <a:ext cx="40690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Procédure Minitab® — Étapes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4709160" y="1389888"/>
            <a:ext cx="274320" cy="274320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709160" y="1389888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1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5047488" y="1408176"/>
            <a:ext cx="37490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Stat &gt; Power and Sample Size &gt; 1-Sample t</a:t>
            </a:r>
            <a:endParaRPr lang="en-US" sz="950" dirty="0"/>
          </a:p>
        </p:txBody>
      </p:sp>
      <p:sp>
        <p:nvSpPr>
          <p:cNvPr id="34" name="Shape 32"/>
          <p:cNvSpPr/>
          <p:nvPr/>
        </p:nvSpPr>
        <p:spPr>
          <a:xfrm>
            <a:off x="4709160" y="1737360"/>
            <a:ext cx="274320" cy="274320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4709160" y="173736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2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5047488" y="1755648"/>
            <a:ext cx="37490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Test type → Two-sided (bilatéral)</a:t>
            </a:r>
            <a:endParaRPr lang="en-US" sz="950" dirty="0"/>
          </a:p>
        </p:txBody>
      </p:sp>
      <p:sp>
        <p:nvSpPr>
          <p:cNvPr id="37" name="Shape 35"/>
          <p:cNvSpPr/>
          <p:nvPr/>
        </p:nvSpPr>
        <p:spPr>
          <a:xfrm>
            <a:off x="4709160" y="2084832"/>
            <a:ext cx="274320" cy="274320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4709160" y="2084832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3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5047488" y="2103120"/>
            <a:ext cx="37490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Entrer la différence à détecter (1.5% à 3.0%)</a:t>
            </a:r>
            <a:endParaRPr lang="en-US" sz="950" dirty="0"/>
          </a:p>
        </p:txBody>
      </p:sp>
      <p:sp>
        <p:nvSpPr>
          <p:cNvPr id="40" name="Shape 38"/>
          <p:cNvSpPr/>
          <p:nvPr/>
        </p:nvSpPr>
        <p:spPr>
          <a:xfrm>
            <a:off x="4709160" y="2432304"/>
            <a:ext cx="274320" cy="274320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4709160" y="2432304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4</a:t>
            </a:r>
            <a:endParaRPr lang="en-US" sz="900" dirty="0"/>
          </a:p>
        </p:txBody>
      </p:sp>
      <p:sp>
        <p:nvSpPr>
          <p:cNvPr id="42" name="Text 40"/>
          <p:cNvSpPr/>
          <p:nvPr/>
        </p:nvSpPr>
        <p:spPr>
          <a:xfrm>
            <a:off x="5047488" y="2450592"/>
            <a:ext cx="37490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Entrer l'écart-type historique σ</a:t>
            </a:r>
            <a:endParaRPr lang="en-US" sz="950" dirty="0"/>
          </a:p>
        </p:txBody>
      </p:sp>
      <p:sp>
        <p:nvSpPr>
          <p:cNvPr id="43" name="Shape 41"/>
          <p:cNvSpPr/>
          <p:nvPr/>
        </p:nvSpPr>
        <p:spPr>
          <a:xfrm>
            <a:off x="4709160" y="2779776"/>
            <a:ext cx="274320" cy="274320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4709160" y="2779776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5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5047488" y="2798064"/>
            <a:ext cx="37490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Alpha = 0.05 (95% confiance)</a:t>
            </a:r>
            <a:endParaRPr lang="en-US" sz="950" dirty="0"/>
          </a:p>
        </p:txBody>
      </p:sp>
      <p:sp>
        <p:nvSpPr>
          <p:cNvPr id="46" name="Shape 44"/>
          <p:cNvSpPr/>
          <p:nvPr/>
        </p:nvSpPr>
        <p:spPr>
          <a:xfrm>
            <a:off x="4709160" y="3127248"/>
            <a:ext cx="274320" cy="274320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4709160" y="3127248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6</a:t>
            </a:r>
            <a:endParaRPr lang="en-US" sz="900" dirty="0"/>
          </a:p>
        </p:txBody>
      </p:sp>
      <p:sp>
        <p:nvSpPr>
          <p:cNvPr id="48" name="Text 46"/>
          <p:cNvSpPr/>
          <p:nvPr/>
        </p:nvSpPr>
        <p:spPr>
          <a:xfrm>
            <a:off x="5047488" y="3145536"/>
            <a:ext cx="37490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Power = 0.80 à 0.90 → Calculate</a:t>
            </a:r>
            <a:endParaRPr lang="en-US" sz="950" dirty="0"/>
          </a:p>
        </p:txBody>
      </p:sp>
      <p:sp>
        <p:nvSpPr>
          <p:cNvPr id="49" name="Text 47"/>
          <p:cNvSpPr/>
          <p:nvPr/>
        </p:nvSpPr>
        <p:spPr>
          <a:xfrm>
            <a:off x="274320" y="3657600"/>
            <a:ext cx="85953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F3864"/>
                </a:solidFill>
              </a:rPr>
              <a:t>Facteurs influençant la taille d'échantillon</a:t>
            </a:r>
            <a:endParaRPr lang="en-US" sz="1100" dirty="0"/>
          </a:p>
        </p:txBody>
      </p:sp>
      <p:sp>
        <p:nvSpPr>
          <p:cNvPr id="50" name="Shape 48"/>
          <p:cNvSpPr/>
          <p:nvPr/>
        </p:nvSpPr>
        <p:spPr>
          <a:xfrm>
            <a:off x="274320" y="3931920"/>
            <a:ext cx="4160520" cy="34747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Shape 49"/>
          <p:cNvSpPr/>
          <p:nvPr/>
        </p:nvSpPr>
        <p:spPr>
          <a:xfrm>
            <a:off x="274320" y="3931920"/>
            <a:ext cx="54864" cy="347472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402336" y="3931920"/>
            <a:ext cx="2560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↑ Puissance (90% vs 80%)</a:t>
            </a:r>
            <a:endParaRPr lang="en-US" sz="950" dirty="0"/>
          </a:p>
        </p:txBody>
      </p:sp>
      <p:sp>
        <p:nvSpPr>
          <p:cNvPr id="53" name="Text 51"/>
          <p:cNvSpPr/>
          <p:nvPr/>
        </p:nvSpPr>
        <p:spPr>
          <a:xfrm>
            <a:off x="3017520" y="3931920"/>
            <a:ext cx="12801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b="1" dirty="0">
                <a:solidFill>
                  <a:srgbClr val="E67E22"/>
                </a:solidFill>
              </a:rPr>
              <a:t>↑ n augmente</a:t>
            </a:r>
            <a:endParaRPr lang="en-US" sz="950" dirty="0"/>
          </a:p>
        </p:txBody>
      </p:sp>
      <p:sp>
        <p:nvSpPr>
          <p:cNvPr id="54" name="Shape 52"/>
          <p:cNvSpPr/>
          <p:nvPr/>
        </p:nvSpPr>
        <p:spPr>
          <a:xfrm>
            <a:off x="4617720" y="3931920"/>
            <a:ext cx="4160520" cy="34747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Shape 53"/>
          <p:cNvSpPr/>
          <p:nvPr/>
        </p:nvSpPr>
        <p:spPr>
          <a:xfrm>
            <a:off x="4617720" y="3931920"/>
            <a:ext cx="54864" cy="347472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4745736" y="3931920"/>
            <a:ext cx="2560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↑ Différence à détecter</a:t>
            </a:r>
            <a:endParaRPr lang="en-US" sz="950" dirty="0"/>
          </a:p>
        </p:txBody>
      </p:sp>
      <p:sp>
        <p:nvSpPr>
          <p:cNvPr id="57" name="Text 55"/>
          <p:cNvSpPr/>
          <p:nvPr/>
        </p:nvSpPr>
        <p:spPr>
          <a:xfrm>
            <a:off x="7360920" y="3931920"/>
            <a:ext cx="12801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b="1" dirty="0">
                <a:solidFill>
                  <a:srgbClr val="27AE60"/>
                </a:solidFill>
              </a:rPr>
              <a:t>↓ n diminue</a:t>
            </a:r>
            <a:endParaRPr lang="en-US" sz="950" dirty="0"/>
          </a:p>
        </p:txBody>
      </p:sp>
      <p:sp>
        <p:nvSpPr>
          <p:cNvPr id="58" name="Shape 56"/>
          <p:cNvSpPr/>
          <p:nvPr/>
        </p:nvSpPr>
        <p:spPr>
          <a:xfrm>
            <a:off x="274320" y="4343400"/>
            <a:ext cx="4160520" cy="34747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Shape 57"/>
          <p:cNvSpPr/>
          <p:nvPr/>
        </p:nvSpPr>
        <p:spPr>
          <a:xfrm>
            <a:off x="274320" y="4343400"/>
            <a:ext cx="54864" cy="347472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0" name="Text 58"/>
          <p:cNvSpPr/>
          <p:nvPr/>
        </p:nvSpPr>
        <p:spPr>
          <a:xfrm>
            <a:off x="402336" y="4343400"/>
            <a:ext cx="2560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↑ Écart-type σ</a:t>
            </a:r>
            <a:endParaRPr lang="en-US" sz="950" dirty="0"/>
          </a:p>
        </p:txBody>
      </p:sp>
      <p:sp>
        <p:nvSpPr>
          <p:cNvPr id="61" name="Text 59"/>
          <p:cNvSpPr/>
          <p:nvPr/>
        </p:nvSpPr>
        <p:spPr>
          <a:xfrm>
            <a:off x="3017520" y="4343400"/>
            <a:ext cx="12801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b="1" dirty="0">
                <a:solidFill>
                  <a:srgbClr val="E67E22"/>
                </a:solidFill>
              </a:rPr>
              <a:t>↑ n augmente</a:t>
            </a:r>
            <a:endParaRPr lang="en-US" sz="950" dirty="0"/>
          </a:p>
        </p:txBody>
      </p:sp>
      <p:sp>
        <p:nvSpPr>
          <p:cNvPr id="62" name="Shape 60"/>
          <p:cNvSpPr/>
          <p:nvPr/>
        </p:nvSpPr>
        <p:spPr>
          <a:xfrm>
            <a:off x="4617720" y="4343400"/>
            <a:ext cx="4160520" cy="34747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3" name="Shape 61"/>
          <p:cNvSpPr/>
          <p:nvPr/>
        </p:nvSpPr>
        <p:spPr>
          <a:xfrm>
            <a:off x="4617720" y="4343400"/>
            <a:ext cx="54864" cy="347472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4" name="Text 62"/>
          <p:cNvSpPr/>
          <p:nvPr/>
        </p:nvSpPr>
        <p:spPr>
          <a:xfrm>
            <a:off x="4745736" y="4343400"/>
            <a:ext cx="2560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↓ Niveau α (0.01 vs 0.05)</a:t>
            </a:r>
            <a:endParaRPr lang="en-US" sz="950" dirty="0"/>
          </a:p>
        </p:txBody>
      </p:sp>
      <p:sp>
        <p:nvSpPr>
          <p:cNvPr id="65" name="Text 63"/>
          <p:cNvSpPr/>
          <p:nvPr/>
        </p:nvSpPr>
        <p:spPr>
          <a:xfrm>
            <a:off x="7360920" y="4343400"/>
            <a:ext cx="12801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b="1" dirty="0">
                <a:solidFill>
                  <a:srgbClr val="E67E22"/>
                </a:solidFill>
              </a:rPr>
              <a:t>↑ n augmente</a:t>
            </a:r>
            <a:endParaRPr lang="en-US" sz="950" dirty="0"/>
          </a:p>
        </p:txBody>
      </p:sp>
      <p:sp>
        <p:nvSpPr>
          <p:cNvPr id="66" name="Shape 6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7" name="Text 65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68" name="Text 66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13</a:t>
            </a:r>
            <a:endParaRPr lang="en-US" sz="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2.2.5 — Gestion des Valeurs Aberrantes dans les Retests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Conditions strictes pour l'exclusion d'un résultat — Data Integrity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20040" y="987552"/>
            <a:ext cx="85039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64748B"/>
                </a:solidFill>
              </a:rPr>
              <a:t>Un résultat de retest ne peut être exclu que si l'une de ces conditions est remplie :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274320" y="1298448"/>
            <a:ext cx="4160520" cy="1261872"/>
          </a:xfrm>
          <a:prstGeom prst="rect">
            <a:avLst/>
          </a:prstGeom>
          <a:solidFill>
            <a:srgbClr val="FFFFFF"/>
          </a:solidFill>
          <a:ln w="15240">
            <a:solidFill>
              <a:srgbClr val="2E75B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274320" y="1298448"/>
            <a:ext cx="4160520" cy="34747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65760" y="1325880"/>
            <a:ext cx="3977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📄  Erreur documentée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384048" y="1719072"/>
            <a:ext cx="39319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Preuve écrite d'une erreur pendant le test (incident report, logbook)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384048" y="2249424"/>
            <a:ext cx="3931920" cy="228600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11480" y="2249424"/>
            <a:ext cx="3886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2E75B6"/>
                </a:solidFill>
              </a:rPr>
              <a:t>Outil : Rapport d'incident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4617720" y="1298448"/>
            <a:ext cx="4160520" cy="1261872"/>
          </a:xfrm>
          <a:prstGeom prst="rect">
            <a:avLst/>
          </a:prstGeom>
          <a:solidFill>
            <a:srgbClr val="FFFFFF"/>
          </a:solidFill>
          <a:ln w="15240">
            <a:solidFill>
              <a:srgbClr val="17818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4617720" y="1298448"/>
            <a:ext cx="4160520" cy="347472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709160" y="1325880"/>
            <a:ext cx="3977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📊  Outlier statistique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727448" y="1719072"/>
            <a:ext cx="39319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Test de Grubbs valide avec p-value &lt; 0.05 ET normalité préalablement confirmée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4727448" y="2249424"/>
            <a:ext cx="3931920" cy="228600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754880" y="2249424"/>
            <a:ext cx="3886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17818C"/>
                </a:solidFill>
              </a:rPr>
              <a:t>Outil : Test de Grubbs (Minitab)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274320" y="2715768"/>
            <a:ext cx="4160520" cy="1261872"/>
          </a:xfrm>
          <a:prstGeom prst="rect">
            <a:avLst/>
          </a:prstGeom>
          <a:solidFill>
            <a:srgbClr val="FFFFFF"/>
          </a:solidFill>
          <a:ln w="15240">
            <a:solidFill>
              <a:srgbClr val="E67E22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274320" y="2715768"/>
            <a:ext cx="4160520" cy="347472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65760" y="2743200"/>
            <a:ext cx="3977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⚙️  Problème instrument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384048" y="3136392"/>
            <a:ext cx="39319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Alarme ou failure enregistré dans le système pendant l'analyse analytique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384048" y="3666744"/>
            <a:ext cx="3931920" cy="228600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11480" y="3666744"/>
            <a:ext cx="3886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E67E22"/>
                </a:solidFill>
              </a:rPr>
              <a:t>Outil : Logbook instrument</a:t>
            </a:r>
            <a:endParaRPr lang="en-US" sz="850" dirty="0"/>
          </a:p>
        </p:txBody>
      </p:sp>
      <p:sp>
        <p:nvSpPr>
          <p:cNvPr id="25" name="Shape 23"/>
          <p:cNvSpPr/>
          <p:nvPr/>
        </p:nvSpPr>
        <p:spPr>
          <a:xfrm>
            <a:off x="4617720" y="2715768"/>
            <a:ext cx="4160520" cy="1261872"/>
          </a:xfrm>
          <a:prstGeom prst="rect">
            <a:avLst/>
          </a:prstGeom>
          <a:solidFill>
            <a:srgbClr val="FFFFFF"/>
          </a:solidFill>
          <a:ln w="15240">
            <a:solidFill>
              <a:srgbClr val="E76F51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4617720" y="2715768"/>
            <a:ext cx="4160520" cy="347472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4709160" y="2743200"/>
            <a:ext cx="3977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🧪  Échantillon compromis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4727448" y="3136392"/>
            <a:ext cx="39319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Preuve de contamination, dégradation ou condition de stockage non respectée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4727448" y="3666744"/>
            <a:ext cx="3931920" cy="228600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754880" y="3666744"/>
            <a:ext cx="3886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E76F51"/>
                </a:solidFill>
              </a:rPr>
              <a:t>Outil : Investigation documentaire</a:t>
            </a:r>
            <a:endParaRPr lang="en-US" sz="850" dirty="0"/>
          </a:p>
        </p:txBody>
      </p:sp>
      <p:sp>
        <p:nvSpPr>
          <p:cNvPr id="31" name="Shape 29"/>
          <p:cNvSpPr/>
          <p:nvPr/>
        </p:nvSpPr>
        <p:spPr>
          <a:xfrm>
            <a:off x="274320" y="4187952"/>
            <a:ext cx="8595360" cy="493776"/>
          </a:xfrm>
          <a:prstGeom prst="rect">
            <a:avLst/>
          </a:prstGeom>
          <a:solidFill>
            <a:srgbClr val="FDECEA"/>
          </a:solidFill>
          <a:ln w="1905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365760" y="4206240"/>
            <a:ext cx="2743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E74C3C"/>
                </a:solidFill>
              </a:rPr>
              <a:t>⛔  VIOLATION DATA INTEGRITY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365760" y="4416552"/>
            <a:ext cx="83210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B1A1A"/>
                </a:solidFill>
              </a:rPr>
              <a:t>Exclure un résultat uniquement parce qu'il est 'différent des autres' sans preuve statistique ou documentaire = violation grave de l'intégrité des données, systématiquement relevée lors des inspections FDA et EMA.</a:t>
            </a:r>
            <a:endParaRPr lang="en-US" sz="850" dirty="0"/>
          </a:p>
        </p:txBody>
      </p:sp>
      <p:sp>
        <p:nvSpPr>
          <p:cNvPr id="34" name="Shape 32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36" name="Text 34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14</a:t>
            </a:r>
            <a:endParaRPr lang="en-US" sz="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2.2.7 — Cas Particuliers de Retest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Microbiologie · Stérilité · Dissolution — Règles spécifiques pharmacopée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2788920" cy="3566160"/>
          </a:xfrm>
          <a:prstGeom prst="rect">
            <a:avLst/>
          </a:prstGeom>
          <a:solidFill>
            <a:srgbClr val="FFFFFF"/>
          </a:solidFill>
          <a:ln w="19050">
            <a:solidFill>
              <a:srgbClr val="2E75B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960120"/>
            <a:ext cx="2788920" cy="50292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65760" y="978408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Tests Microbiologiques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65760" y="1234440"/>
            <a:ext cx="2606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FFFFFF"/>
                </a:solidFill>
              </a:rPr>
              <a:t>USP &lt;1117&gt;  ·  EP 5.1.4</a:t>
            </a:r>
            <a:endParaRPr lang="en-US" sz="800" dirty="0"/>
          </a:p>
        </p:txBody>
      </p:sp>
      <p:sp>
        <p:nvSpPr>
          <p:cNvPr id="10" name="Shape 8"/>
          <p:cNvSpPr/>
          <p:nvPr/>
        </p:nvSpPr>
        <p:spPr>
          <a:xfrm>
            <a:off x="347472" y="1536192"/>
            <a:ext cx="2633472" cy="475488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84048" y="1554480"/>
            <a:ext cx="25786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E75B6"/>
                </a:solidFill>
              </a:rPr>
              <a:t>Retest autorisé</a:t>
            </a:r>
            <a:endParaRPr lang="en-US" sz="850" dirty="0"/>
          </a:p>
        </p:txBody>
      </p:sp>
      <p:sp>
        <p:nvSpPr>
          <p:cNvPr id="12" name="Text 10"/>
          <p:cNvSpPr/>
          <p:nvPr/>
        </p:nvSpPr>
        <p:spPr>
          <a:xfrm>
            <a:off x="384048" y="1737360"/>
            <a:ext cx="25786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Uniquement si erreur de laboratoire prouvée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347472" y="2048256"/>
            <a:ext cx="2633472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84048" y="2066544"/>
            <a:ext cx="25786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E75B6"/>
                </a:solidFill>
              </a:rPr>
              <a:t>Nombre de retests</a:t>
            </a:r>
            <a:endParaRPr lang="en-US" sz="850" dirty="0"/>
          </a:p>
        </p:txBody>
      </p:sp>
      <p:sp>
        <p:nvSpPr>
          <p:cNvPr id="15" name="Text 13"/>
          <p:cNvSpPr/>
          <p:nvPr/>
        </p:nvSpPr>
        <p:spPr>
          <a:xfrm>
            <a:off x="384048" y="2249424"/>
            <a:ext cx="25786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Généralement 1 seul retest autorisé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347472" y="2560320"/>
            <a:ext cx="2633472" cy="475488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384048" y="2578608"/>
            <a:ext cx="25786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E75B6"/>
                </a:solidFill>
              </a:rPr>
              <a:t>Justification</a:t>
            </a:r>
            <a:endParaRPr lang="en-US" sz="850" dirty="0"/>
          </a:p>
        </p:txBody>
      </p:sp>
      <p:sp>
        <p:nvSpPr>
          <p:cNvPr id="18" name="Text 16"/>
          <p:cNvSpPr/>
          <p:nvPr/>
        </p:nvSpPr>
        <p:spPr>
          <a:xfrm>
            <a:off x="384048" y="2761488"/>
            <a:ext cx="25786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Nature destructive du test, hétérogénéité potentielle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347472" y="3072384"/>
            <a:ext cx="2633472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384048" y="3090672"/>
            <a:ext cx="25786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E75B6"/>
                </a:solidFill>
              </a:rPr>
              <a:t>Particularité</a:t>
            </a:r>
            <a:endParaRPr lang="en-US" sz="850" dirty="0"/>
          </a:p>
        </p:txBody>
      </p:sp>
      <p:sp>
        <p:nvSpPr>
          <p:cNvPr id="21" name="Text 19"/>
          <p:cNvSpPr/>
          <p:nvPr/>
        </p:nvSpPr>
        <p:spPr>
          <a:xfrm>
            <a:off x="384048" y="3273552"/>
            <a:ext cx="25786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Distribution Poisson — transformation Log₁₀ requise</a:t>
            </a:r>
            <a:endParaRPr lang="en-US" sz="850" dirty="0"/>
          </a:p>
        </p:txBody>
      </p:sp>
      <p:sp>
        <p:nvSpPr>
          <p:cNvPr id="22" name="Shape 20"/>
          <p:cNvSpPr/>
          <p:nvPr/>
        </p:nvSpPr>
        <p:spPr>
          <a:xfrm>
            <a:off x="3246120" y="960120"/>
            <a:ext cx="2788920" cy="3566160"/>
          </a:xfrm>
          <a:prstGeom prst="rect">
            <a:avLst/>
          </a:prstGeom>
          <a:solidFill>
            <a:srgbClr val="FFFFFF"/>
          </a:solidFill>
          <a:ln w="19050">
            <a:solidFill>
              <a:srgbClr val="E76F51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3246120" y="960120"/>
            <a:ext cx="2788920" cy="502920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3337560" y="978408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Tests de Stérilité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3337560" y="1234440"/>
            <a:ext cx="2606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FFFFFF"/>
                </a:solidFill>
              </a:rPr>
              <a:t>USP &lt;71&gt;  ·  EP 2.6.1</a:t>
            </a:r>
            <a:endParaRPr lang="en-US" sz="800" dirty="0"/>
          </a:p>
        </p:txBody>
      </p:sp>
      <p:sp>
        <p:nvSpPr>
          <p:cNvPr id="26" name="Shape 24"/>
          <p:cNvSpPr/>
          <p:nvPr/>
        </p:nvSpPr>
        <p:spPr>
          <a:xfrm>
            <a:off x="3319272" y="1536192"/>
            <a:ext cx="2633472" cy="475488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355848" y="1554480"/>
            <a:ext cx="25786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E76F51"/>
                </a:solidFill>
              </a:rPr>
              <a:t>Retest autorisé</a:t>
            </a:r>
            <a:endParaRPr lang="en-US" sz="850" dirty="0"/>
          </a:p>
        </p:txBody>
      </p:sp>
      <p:sp>
        <p:nvSpPr>
          <p:cNvPr id="28" name="Text 26"/>
          <p:cNvSpPr/>
          <p:nvPr/>
        </p:nvSpPr>
        <p:spPr>
          <a:xfrm>
            <a:off x="3355848" y="1737360"/>
            <a:ext cx="25786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Très restreint — uniquement erreur technique prouvée</a:t>
            </a:r>
            <a:endParaRPr lang="en-US" sz="850" dirty="0"/>
          </a:p>
        </p:txBody>
      </p:sp>
      <p:sp>
        <p:nvSpPr>
          <p:cNvPr id="29" name="Shape 27"/>
          <p:cNvSpPr/>
          <p:nvPr/>
        </p:nvSpPr>
        <p:spPr>
          <a:xfrm>
            <a:off x="3319272" y="2048256"/>
            <a:ext cx="2633472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3355848" y="2066544"/>
            <a:ext cx="25786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E76F51"/>
                </a:solidFill>
              </a:rPr>
              <a:t>Investigation</a:t>
            </a:r>
            <a:endParaRPr lang="en-US" sz="850" dirty="0"/>
          </a:p>
        </p:txBody>
      </p:sp>
      <p:sp>
        <p:nvSpPr>
          <p:cNvPr id="31" name="Text 29"/>
          <p:cNvSpPr/>
          <p:nvPr/>
        </p:nvSpPr>
        <p:spPr>
          <a:xfrm>
            <a:off x="3355848" y="2249424"/>
            <a:ext cx="25786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Revue environnementale complète obligatoire</a:t>
            </a:r>
            <a:endParaRPr lang="en-US" sz="850" dirty="0"/>
          </a:p>
        </p:txBody>
      </p:sp>
      <p:sp>
        <p:nvSpPr>
          <p:cNvPr id="32" name="Shape 30"/>
          <p:cNvSpPr/>
          <p:nvPr/>
        </p:nvSpPr>
        <p:spPr>
          <a:xfrm>
            <a:off x="3319272" y="2560320"/>
            <a:ext cx="2633472" cy="475488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3355848" y="2578608"/>
            <a:ext cx="25786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E76F51"/>
                </a:solidFill>
              </a:rPr>
              <a:t>Impact</a:t>
            </a:r>
            <a:endParaRPr lang="en-US" sz="850" dirty="0"/>
          </a:p>
        </p:txBody>
      </p:sp>
      <p:sp>
        <p:nvSpPr>
          <p:cNvPr id="34" name="Text 32"/>
          <p:cNvSpPr/>
          <p:nvPr/>
        </p:nvSpPr>
        <p:spPr>
          <a:xfrm>
            <a:off x="3355848" y="2761488"/>
            <a:ext cx="25786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Potentiel rappel de tous les lots de la même ligne</a:t>
            </a:r>
            <a:endParaRPr lang="en-US" sz="850" dirty="0"/>
          </a:p>
        </p:txBody>
      </p:sp>
      <p:sp>
        <p:nvSpPr>
          <p:cNvPr id="35" name="Shape 33"/>
          <p:cNvSpPr/>
          <p:nvPr/>
        </p:nvSpPr>
        <p:spPr>
          <a:xfrm>
            <a:off x="3319272" y="3072384"/>
            <a:ext cx="2633472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3355848" y="3090672"/>
            <a:ext cx="25786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E76F51"/>
                </a:solidFill>
              </a:rPr>
              <a:t>Particularité</a:t>
            </a:r>
            <a:endParaRPr lang="en-US" sz="850" dirty="0"/>
          </a:p>
        </p:txBody>
      </p:sp>
      <p:sp>
        <p:nvSpPr>
          <p:cNvPr id="37" name="Text 35"/>
          <p:cNvSpPr/>
          <p:nvPr/>
        </p:nvSpPr>
        <p:spPr>
          <a:xfrm>
            <a:off x="3355848" y="3273552"/>
            <a:ext cx="25786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Résultat positif = présomption de non-conformité</a:t>
            </a:r>
            <a:endParaRPr lang="en-US" sz="850" dirty="0"/>
          </a:p>
        </p:txBody>
      </p:sp>
      <p:sp>
        <p:nvSpPr>
          <p:cNvPr id="38" name="Shape 36"/>
          <p:cNvSpPr/>
          <p:nvPr/>
        </p:nvSpPr>
        <p:spPr>
          <a:xfrm>
            <a:off x="6217920" y="960120"/>
            <a:ext cx="2788920" cy="3566160"/>
          </a:xfrm>
          <a:prstGeom prst="rect">
            <a:avLst/>
          </a:prstGeom>
          <a:solidFill>
            <a:srgbClr val="FFFFFF"/>
          </a:solidFill>
          <a:ln w="19050">
            <a:solidFill>
              <a:srgbClr val="17818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9" name="Shape 37"/>
          <p:cNvSpPr/>
          <p:nvPr/>
        </p:nvSpPr>
        <p:spPr>
          <a:xfrm>
            <a:off x="6217920" y="960120"/>
            <a:ext cx="2788920" cy="502920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6309360" y="978408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Tests de Dissolution</a:t>
            </a:r>
            <a:endParaRPr lang="en-US" sz="1100" dirty="0"/>
          </a:p>
        </p:txBody>
      </p:sp>
      <p:sp>
        <p:nvSpPr>
          <p:cNvPr id="41" name="Text 39"/>
          <p:cNvSpPr/>
          <p:nvPr/>
        </p:nvSpPr>
        <p:spPr>
          <a:xfrm>
            <a:off x="6309360" y="1234440"/>
            <a:ext cx="2606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FFFFFF"/>
                </a:solidFill>
              </a:rPr>
              <a:t>USP &lt;711&gt;  ·  EP 2.9.3</a:t>
            </a:r>
            <a:endParaRPr lang="en-US" sz="800" dirty="0"/>
          </a:p>
        </p:txBody>
      </p:sp>
      <p:sp>
        <p:nvSpPr>
          <p:cNvPr id="42" name="Shape 40"/>
          <p:cNvSpPr/>
          <p:nvPr/>
        </p:nvSpPr>
        <p:spPr>
          <a:xfrm>
            <a:off x="6291072" y="1536192"/>
            <a:ext cx="2633472" cy="475488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6327648" y="1554480"/>
            <a:ext cx="25786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7818C"/>
                </a:solidFill>
              </a:rPr>
              <a:t>Niveau S1</a:t>
            </a:r>
            <a:endParaRPr lang="en-US" sz="850" dirty="0"/>
          </a:p>
        </p:txBody>
      </p:sp>
      <p:sp>
        <p:nvSpPr>
          <p:cNvPr id="44" name="Text 42"/>
          <p:cNvSpPr/>
          <p:nvPr/>
        </p:nvSpPr>
        <p:spPr>
          <a:xfrm>
            <a:off x="6327648" y="1737360"/>
            <a:ext cx="25786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6 unités — critères Q selon pharmacopée</a:t>
            </a:r>
            <a:endParaRPr lang="en-US" sz="850" dirty="0"/>
          </a:p>
        </p:txBody>
      </p:sp>
      <p:sp>
        <p:nvSpPr>
          <p:cNvPr id="45" name="Shape 43"/>
          <p:cNvSpPr/>
          <p:nvPr/>
        </p:nvSpPr>
        <p:spPr>
          <a:xfrm>
            <a:off x="6291072" y="2048256"/>
            <a:ext cx="2633472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6327648" y="2066544"/>
            <a:ext cx="25786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7818C"/>
                </a:solidFill>
              </a:rPr>
              <a:t>Niveau S2</a:t>
            </a:r>
            <a:endParaRPr lang="en-US" sz="850" dirty="0"/>
          </a:p>
        </p:txBody>
      </p:sp>
      <p:sp>
        <p:nvSpPr>
          <p:cNvPr id="47" name="Text 45"/>
          <p:cNvSpPr/>
          <p:nvPr/>
        </p:nvSpPr>
        <p:spPr>
          <a:xfrm>
            <a:off x="6327648" y="2249424"/>
            <a:ext cx="25786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6 unités supplémentaires — si S1 échoue partiellement</a:t>
            </a:r>
            <a:endParaRPr lang="en-US" sz="850" dirty="0"/>
          </a:p>
        </p:txBody>
      </p:sp>
      <p:sp>
        <p:nvSpPr>
          <p:cNvPr id="48" name="Shape 46"/>
          <p:cNvSpPr/>
          <p:nvPr/>
        </p:nvSpPr>
        <p:spPr>
          <a:xfrm>
            <a:off x="6291072" y="2560320"/>
            <a:ext cx="2633472" cy="475488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6327648" y="2578608"/>
            <a:ext cx="25786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7818C"/>
                </a:solidFill>
              </a:rPr>
              <a:t>Niveau S3</a:t>
            </a:r>
            <a:endParaRPr lang="en-US" sz="850" dirty="0"/>
          </a:p>
        </p:txBody>
      </p:sp>
      <p:sp>
        <p:nvSpPr>
          <p:cNvPr id="50" name="Text 48"/>
          <p:cNvSpPr/>
          <p:nvPr/>
        </p:nvSpPr>
        <p:spPr>
          <a:xfrm>
            <a:off x="6327648" y="2761488"/>
            <a:ext cx="25786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12 unités supplémentaires — si S2 non conclusif</a:t>
            </a:r>
            <a:endParaRPr lang="en-US" sz="850" dirty="0"/>
          </a:p>
        </p:txBody>
      </p:sp>
      <p:sp>
        <p:nvSpPr>
          <p:cNvPr id="51" name="Shape 49"/>
          <p:cNvSpPr/>
          <p:nvPr/>
        </p:nvSpPr>
        <p:spPr>
          <a:xfrm>
            <a:off x="6291072" y="3072384"/>
            <a:ext cx="2633472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6327648" y="3090672"/>
            <a:ext cx="25786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7818C"/>
                </a:solidFill>
              </a:rPr>
              <a:t>Retest</a:t>
            </a:r>
            <a:endParaRPr lang="en-US" sz="850" dirty="0"/>
          </a:p>
        </p:txBody>
      </p:sp>
      <p:sp>
        <p:nvSpPr>
          <p:cNvPr id="53" name="Text 51"/>
          <p:cNvSpPr/>
          <p:nvPr/>
        </p:nvSpPr>
        <p:spPr>
          <a:xfrm>
            <a:off x="6327648" y="3273552"/>
            <a:ext cx="25786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Suivre les niveaux pharmacopée — pas de retest arbitraire</a:t>
            </a:r>
            <a:endParaRPr lang="en-US" sz="850" dirty="0"/>
          </a:p>
        </p:txBody>
      </p:sp>
      <p:sp>
        <p:nvSpPr>
          <p:cNvPr id="54" name="Shape 52"/>
          <p:cNvSpPr/>
          <p:nvPr/>
        </p:nvSpPr>
        <p:spPr>
          <a:xfrm>
            <a:off x="274320" y="4599432"/>
            <a:ext cx="8595360" cy="256032"/>
          </a:xfrm>
          <a:prstGeom prst="rect">
            <a:avLst/>
          </a:prstGeom>
          <a:solidFill>
            <a:srgbClr val="DEEAF1"/>
          </a:solidFill>
          <a:ln w="1270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365760" y="4599432"/>
            <a:ext cx="8321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1F3864"/>
                </a:solidFill>
              </a:rPr>
              <a:t>💡  Principe général : Plus le test est critique pour la sécurité patient, plus les règles de retest sont restrictives et encadrées réglementairement.</a:t>
            </a:r>
            <a:endParaRPr lang="en-US" sz="900" dirty="0"/>
          </a:p>
        </p:txBody>
      </p:sp>
      <p:sp>
        <p:nvSpPr>
          <p:cNvPr id="56" name="Shape 5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58" name="Text 56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15</a:t>
            </a:r>
            <a:endParaRPr lang="en-US" sz="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2.2.8 — Indicateurs KPI pour Surveillance des Retests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Minitab : Stat &gt; Control Charts &gt; Attributes Charts — Tableau de bord mensuel/trimestriel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987552"/>
            <a:ext cx="2807208" cy="1371600"/>
          </a:xfrm>
          <a:prstGeom prst="rect">
            <a:avLst/>
          </a:prstGeom>
          <a:solidFill>
            <a:srgbClr val="FFFFFF"/>
          </a:solidFill>
          <a:ln w="15240">
            <a:solidFill>
              <a:srgbClr val="27AE6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987552"/>
            <a:ext cx="54864" cy="1371600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2606040" y="1078992"/>
            <a:ext cx="347472" cy="347472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2606040" y="1078992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</a:rPr>
              <a:t>✓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02336" y="1078992"/>
            <a:ext cx="216712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F3864"/>
                </a:solidFill>
              </a:rPr>
              <a:t>Taux de Retest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402336" y="1335024"/>
            <a:ext cx="262432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64748B"/>
                </a:solidFill>
              </a:rPr>
              <a:t>(Nb retests / Nb OOS) × 100</a:t>
            </a:r>
            <a:endParaRPr lang="en-US" sz="850" dirty="0"/>
          </a:p>
        </p:txBody>
      </p:sp>
      <p:sp>
        <p:nvSpPr>
          <p:cNvPr id="12" name="Text 10"/>
          <p:cNvSpPr/>
          <p:nvPr/>
        </p:nvSpPr>
        <p:spPr>
          <a:xfrm>
            <a:off x="402336" y="1627632"/>
            <a:ext cx="914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27AE60"/>
                </a:solidFill>
              </a:rPr>
              <a:t>24%</a:t>
            </a:r>
            <a:endParaRPr lang="en-US" sz="2400" dirty="0"/>
          </a:p>
        </p:txBody>
      </p:sp>
      <p:sp>
        <p:nvSpPr>
          <p:cNvPr id="13" name="Shape 11"/>
          <p:cNvSpPr/>
          <p:nvPr/>
        </p:nvSpPr>
        <p:spPr>
          <a:xfrm>
            <a:off x="402336" y="2057400"/>
            <a:ext cx="2551176" cy="219456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38912" y="2057400"/>
            <a:ext cx="25146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Cible : &lt; 30%  |  Mensuel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3264408" y="987552"/>
            <a:ext cx="2807208" cy="1371600"/>
          </a:xfrm>
          <a:prstGeom prst="rect">
            <a:avLst/>
          </a:prstGeom>
          <a:solidFill>
            <a:srgbClr val="FFFFFF"/>
          </a:solidFill>
          <a:ln w="15240">
            <a:solidFill>
              <a:srgbClr val="E67E22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6" name="Shape 14"/>
          <p:cNvSpPr/>
          <p:nvPr/>
        </p:nvSpPr>
        <p:spPr>
          <a:xfrm>
            <a:off x="3264408" y="987552"/>
            <a:ext cx="54864" cy="1371600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5596128" y="1078992"/>
            <a:ext cx="347472" cy="347472"/>
          </a:xfrm>
          <a:prstGeom prst="ellipse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5596128" y="1078992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</a:rPr>
              <a:t>⚠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3392424" y="1078992"/>
            <a:ext cx="216712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F3864"/>
                </a:solidFill>
              </a:rPr>
              <a:t>Taux Confirmation OOS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3392424" y="1335024"/>
            <a:ext cx="262432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64748B"/>
                </a:solidFill>
              </a:rPr>
              <a:t>(Nb OOS confirmés / Nb retests) × 100</a:t>
            </a:r>
            <a:endParaRPr lang="en-US" sz="850" dirty="0"/>
          </a:p>
        </p:txBody>
      </p:sp>
      <p:sp>
        <p:nvSpPr>
          <p:cNvPr id="21" name="Text 19"/>
          <p:cNvSpPr/>
          <p:nvPr/>
        </p:nvSpPr>
        <p:spPr>
          <a:xfrm>
            <a:off x="3392424" y="1627632"/>
            <a:ext cx="914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E67E22"/>
                </a:solidFill>
              </a:rPr>
              <a:t>38%</a:t>
            </a:r>
            <a:endParaRPr lang="en-US" sz="2400" dirty="0"/>
          </a:p>
        </p:txBody>
      </p:sp>
      <p:sp>
        <p:nvSpPr>
          <p:cNvPr id="22" name="Shape 20"/>
          <p:cNvSpPr/>
          <p:nvPr/>
        </p:nvSpPr>
        <p:spPr>
          <a:xfrm>
            <a:off x="3392424" y="2057400"/>
            <a:ext cx="2551176" cy="219456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429000" y="2057400"/>
            <a:ext cx="25146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Cible : Surveillance  |  Mensuel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6254496" y="987552"/>
            <a:ext cx="2807208" cy="1371600"/>
          </a:xfrm>
          <a:prstGeom prst="rect">
            <a:avLst/>
          </a:prstGeom>
          <a:solidFill>
            <a:srgbClr val="FFFFFF"/>
          </a:solidFill>
          <a:ln w="15240">
            <a:solidFill>
              <a:srgbClr val="27AE6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6254496" y="987552"/>
            <a:ext cx="54864" cy="1371600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8586216" y="1078992"/>
            <a:ext cx="347472" cy="347472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8586216" y="1078992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</a:rPr>
              <a:t>✓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6382512" y="1078992"/>
            <a:ext cx="216712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F3864"/>
                </a:solidFill>
              </a:rPr>
              <a:t>Délai Moyen Investigation</a:t>
            </a:r>
            <a:endParaRPr lang="en-US" sz="1050" dirty="0"/>
          </a:p>
        </p:txBody>
      </p:sp>
      <p:sp>
        <p:nvSpPr>
          <p:cNvPr id="29" name="Text 27"/>
          <p:cNvSpPr/>
          <p:nvPr/>
        </p:nvSpPr>
        <p:spPr>
          <a:xfrm>
            <a:off x="6382512" y="1335024"/>
            <a:ext cx="262432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64748B"/>
                </a:solidFill>
              </a:rPr>
              <a:t>Jours entre OOS et clôture</a:t>
            </a:r>
            <a:endParaRPr lang="en-US" sz="850" dirty="0"/>
          </a:p>
        </p:txBody>
      </p:sp>
      <p:sp>
        <p:nvSpPr>
          <p:cNvPr id="30" name="Text 28"/>
          <p:cNvSpPr/>
          <p:nvPr/>
        </p:nvSpPr>
        <p:spPr>
          <a:xfrm>
            <a:off x="6382512" y="1627632"/>
            <a:ext cx="914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27AE60"/>
                </a:solidFill>
              </a:rPr>
              <a:t>22 j</a:t>
            </a:r>
            <a:endParaRPr lang="en-US" sz="2400" dirty="0"/>
          </a:p>
        </p:txBody>
      </p:sp>
      <p:sp>
        <p:nvSpPr>
          <p:cNvPr id="31" name="Shape 29"/>
          <p:cNvSpPr/>
          <p:nvPr/>
        </p:nvSpPr>
        <p:spPr>
          <a:xfrm>
            <a:off x="6382512" y="2057400"/>
            <a:ext cx="2551176" cy="219456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6419088" y="2057400"/>
            <a:ext cx="25146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Cible : &lt; 30 jours  |  Mensuel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274320" y="2487168"/>
            <a:ext cx="4160520" cy="1371600"/>
          </a:xfrm>
          <a:prstGeom prst="rect">
            <a:avLst/>
          </a:prstGeom>
          <a:solidFill>
            <a:srgbClr val="FFFFFF"/>
          </a:solidFill>
          <a:ln w="15240">
            <a:solidFill>
              <a:srgbClr val="27AE6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4" name="Shape 32"/>
          <p:cNvSpPr/>
          <p:nvPr/>
        </p:nvSpPr>
        <p:spPr>
          <a:xfrm>
            <a:off x="274320" y="2487168"/>
            <a:ext cx="54864" cy="1371600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Shape 33"/>
          <p:cNvSpPr/>
          <p:nvPr/>
        </p:nvSpPr>
        <p:spPr>
          <a:xfrm>
            <a:off x="3959352" y="2578608"/>
            <a:ext cx="347472" cy="347472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3959352" y="2578608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</a:rPr>
              <a:t>✓</a:t>
            </a:r>
            <a:endParaRPr lang="en-US" sz="1200" dirty="0"/>
          </a:p>
        </p:txBody>
      </p:sp>
      <p:sp>
        <p:nvSpPr>
          <p:cNvPr id="37" name="Text 35"/>
          <p:cNvSpPr/>
          <p:nvPr/>
        </p:nvSpPr>
        <p:spPr>
          <a:xfrm>
            <a:off x="402336" y="2578608"/>
            <a:ext cx="3520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F3864"/>
                </a:solidFill>
              </a:rPr>
              <a:t>Récurrence OOS</a:t>
            </a:r>
            <a:endParaRPr lang="en-US" sz="1050" dirty="0"/>
          </a:p>
        </p:txBody>
      </p:sp>
      <p:sp>
        <p:nvSpPr>
          <p:cNvPr id="38" name="Text 36"/>
          <p:cNvSpPr/>
          <p:nvPr/>
        </p:nvSpPr>
        <p:spPr>
          <a:xfrm>
            <a:off x="402336" y="2834640"/>
            <a:ext cx="39776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64748B"/>
                </a:solidFill>
              </a:rPr>
              <a:t>(Nb OOS mêmes causes / Total OOS) × 100</a:t>
            </a:r>
            <a:endParaRPr lang="en-US" sz="850" dirty="0"/>
          </a:p>
        </p:txBody>
      </p:sp>
      <p:sp>
        <p:nvSpPr>
          <p:cNvPr id="39" name="Text 37"/>
          <p:cNvSpPr/>
          <p:nvPr/>
        </p:nvSpPr>
        <p:spPr>
          <a:xfrm>
            <a:off x="402336" y="3127248"/>
            <a:ext cx="914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27AE60"/>
                </a:solidFill>
              </a:rPr>
              <a:t>7%</a:t>
            </a:r>
            <a:endParaRPr lang="en-US" sz="2400" dirty="0"/>
          </a:p>
        </p:txBody>
      </p:sp>
      <p:sp>
        <p:nvSpPr>
          <p:cNvPr id="40" name="Shape 38"/>
          <p:cNvSpPr/>
          <p:nvPr/>
        </p:nvSpPr>
        <p:spPr>
          <a:xfrm>
            <a:off x="402336" y="3557016"/>
            <a:ext cx="3904488" cy="219456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438912" y="3557016"/>
            <a:ext cx="386791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Cible : &lt; 10%  |  Trimestriel</a:t>
            </a:r>
            <a:endParaRPr lang="en-US" sz="850" dirty="0"/>
          </a:p>
        </p:txBody>
      </p:sp>
      <p:sp>
        <p:nvSpPr>
          <p:cNvPr id="42" name="Shape 40"/>
          <p:cNvSpPr/>
          <p:nvPr/>
        </p:nvSpPr>
        <p:spPr>
          <a:xfrm>
            <a:off x="4617720" y="2487168"/>
            <a:ext cx="4160520" cy="1371600"/>
          </a:xfrm>
          <a:prstGeom prst="rect">
            <a:avLst/>
          </a:prstGeom>
          <a:solidFill>
            <a:srgbClr val="FFFFFF"/>
          </a:solidFill>
          <a:ln w="15240">
            <a:solidFill>
              <a:srgbClr val="E67E22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3" name="Shape 41"/>
          <p:cNvSpPr/>
          <p:nvPr/>
        </p:nvSpPr>
        <p:spPr>
          <a:xfrm>
            <a:off x="4617720" y="2487168"/>
            <a:ext cx="54864" cy="1371600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Shape 42"/>
          <p:cNvSpPr/>
          <p:nvPr/>
        </p:nvSpPr>
        <p:spPr>
          <a:xfrm>
            <a:off x="8302752" y="2578608"/>
            <a:ext cx="347472" cy="347472"/>
          </a:xfrm>
          <a:prstGeom prst="ellipse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8302752" y="2578608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</a:rPr>
              <a:t>⚠</a:t>
            </a:r>
            <a:endParaRPr lang="en-US" sz="1200" dirty="0"/>
          </a:p>
        </p:txBody>
      </p:sp>
      <p:sp>
        <p:nvSpPr>
          <p:cNvPr id="46" name="Text 44"/>
          <p:cNvSpPr/>
          <p:nvPr/>
        </p:nvSpPr>
        <p:spPr>
          <a:xfrm>
            <a:off x="4745736" y="2578608"/>
            <a:ext cx="3520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F3864"/>
                </a:solidFill>
              </a:rPr>
              <a:t>Efficacité CAPA</a:t>
            </a:r>
            <a:endParaRPr lang="en-US" sz="1050" dirty="0"/>
          </a:p>
        </p:txBody>
      </p:sp>
      <p:sp>
        <p:nvSpPr>
          <p:cNvPr id="47" name="Text 45"/>
          <p:cNvSpPr/>
          <p:nvPr/>
        </p:nvSpPr>
        <p:spPr>
          <a:xfrm>
            <a:off x="4745736" y="2834640"/>
            <a:ext cx="39776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64748B"/>
                </a:solidFill>
              </a:rPr>
              <a:t>(Nb CAPA efficaces / Total CAPA) × 100</a:t>
            </a:r>
            <a:endParaRPr lang="en-US" sz="850" dirty="0"/>
          </a:p>
        </p:txBody>
      </p:sp>
      <p:sp>
        <p:nvSpPr>
          <p:cNvPr id="48" name="Text 46"/>
          <p:cNvSpPr/>
          <p:nvPr/>
        </p:nvSpPr>
        <p:spPr>
          <a:xfrm>
            <a:off x="4745736" y="3127248"/>
            <a:ext cx="914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E67E22"/>
                </a:solidFill>
              </a:rPr>
              <a:t>85%</a:t>
            </a:r>
            <a:endParaRPr lang="en-US" sz="2400" dirty="0"/>
          </a:p>
        </p:txBody>
      </p:sp>
      <p:sp>
        <p:nvSpPr>
          <p:cNvPr id="49" name="Shape 47"/>
          <p:cNvSpPr/>
          <p:nvPr/>
        </p:nvSpPr>
        <p:spPr>
          <a:xfrm>
            <a:off x="4745736" y="3557016"/>
            <a:ext cx="3904488" cy="219456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4782312" y="3557016"/>
            <a:ext cx="386791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Cible : &gt; 90%  |  Trimestriel</a:t>
            </a:r>
            <a:endParaRPr lang="en-US" sz="850" dirty="0"/>
          </a:p>
        </p:txBody>
      </p:sp>
      <p:sp>
        <p:nvSpPr>
          <p:cNvPr id="51" name="Shape 49"/>
          <p:cNvSpPr/>
          <p:nvPr/>
        </p:nvSpPr>
        <p:spPr>
          <a:xfrm>
            <a:off x="274320" y="3913632"/>
            <a:ext cx="8595360" cy="786384"/>
          </a:xfrm>
          <a:prstGeom prst="rect">
            <a:avLst/>
          </a:prstGeom>
          <a:solidFill>
            <a:srgbClr val="FFFFFF"/>
          </a:solidFill>
          <a:ln w="10160">
            <a:solidFill>
              <a:srgbClr val="BDD7EE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365760" y="3931920"/>
            <a:ext cx="5486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F3864"/>
                </a:solidFill>
              </a:rPr>
              <a:t>Tendance du Taux de Retest (12 mois) — Minitab Attributes Chart</a:t>
            </a:r>
            <a:endParaRPr lang="en-US" sz="950" dirty="0"/>
          </a:p>
        </p:txBody>
      </p:sp>
      <p:sp>
        <p:nvSpPr>
          <p:cNvPr id="53" name="Shape 51"/>
          <p:cNvSpPr/>
          <p:nvPr/>
        </p:nvSpPr>
        <p:spPr>
          <a:xfrm>
            <a:off x="365760" y="4372138"/>
            <a:ext cx="8321040" cy="0"/>
          </a:xfrm>
          <a:prstGeom prst="line">
            <a:avLst/>
          </a:prstGeom>
          <a:noFill/>
          <a:ln w="10160">
            <a:solidFill>
              <a:srgbClr val="E74C3C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8046720" y="4244122"/>
            <a:ext cx="59436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50" i="1" dirty="0">
                <a:solidFill>
                  <a:srgbClr val="E74C3C"/>
                </a:solidFill>
              </a:rPr>
              <a:t>Cible 30%</a:t>
            </a:r>
            <a:endParaRPr lang="en-US" sz="650" dirty="0"/>
          </a:p>
        </p:txBody>
      </p:sp>
      <p:sp>
        <p:nvSpPr>
          <p:cNvPr id="55" name="Shape 53"/>
          <p:cNvSpPr/>
          <p:nvPr/>
        </p:nvSpPr>
        <p:spPr>
          <a:xfrm>
            <a:off x="365760" y="4301599"/>
            <a:ext cx="756458" cy="42324"/>
          </a:xfrm>
          <a:prstGeom prst="line">
            <a:avLst/>
          </a:prstGeom>
          <a:noFill/>
          <a:ln w="1905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Shape 54"/>
          <p:cNvSpPr/>
          <p:nvPr/>
        </p:nvSpPr>
        <p:spPr>
          <a:xfrm>
            <a:off x="1122218" y="4343923"/>
            <a:ext cx="756458" cy="0"/>
          </a:xfrm>
          <a:prstGeom prst="line">
            <a:avLst/>
          </a:prstGeom>
          <a:noFill/>
          <a:ln w="1905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Shape 55"/>
          <p:cNvSpPr/>
          <p:nvPr/>
        </p:nvSpPr>
        <p:spPr>
          <a:xfrm>
            <a:off x="1878676" y="4259275"/>
            <a:ext cx="756458" cy="141079"/>
          </a:xfrm>
          <a:prstGeom prst="line">
            <a:avLst/>
          </a:prstGeom>
          <a:noFill/>
          <a:ln w="1905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Shape 56"/>
          <p:cNvSpPr/>
          <p:nvPr/>
        </p:nvSpPr>
        <p:spPr>
          <a:xfrm>
            <a:off x="2635135" y="4400354"/>
            <a:ext cx="756458" cy="42324"/>
          </a:xfrm>
          <a:prstGeom prst="line">
            <a:avLst/>
          </a:prstGeom>
          <a:noFill/>
          <a:ln w="1905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Shape 57"/>
          <p:cNvSpPr/>
          <p:nvPr/>
        </p:nvSpPr>
        <p:spPr>
          <a:xfrm>
            <a:off x="3391593" y="4442678"/>
            <a:ext cx="756458" cy="0"/>
          </a:xfrm>
          <a:prstGeom prst="line">
            <a:avLst/>
          </a:prstGeom>
          <a:noFill/>
          <a:ln w="1905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0" name="Shape 58"/>
          <p:cNvSpPr/>
          <p:nvPr/>
        </p:nvSpPr>
        <p:spPr>
          <a:xfrm>
            <a:off x="4148051" y="4372138"/>
            <a:ext cx="756458" cy="112863"/>
          </a:xfrm>
          <a:prstGeom prst="line">
            <a:avLst/>
          </a:prstGeom>
          <a:noFill/>
          <a:ln w="1905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Shape 59"/>
          <p:cNvSpPr/>
          <p:nvPr/>
        </p:nvSpPr>
        <p:spPr>
          <a:xfrm>
            <a:off x="4904509" y="4485001"/>
            <a:ext cx="756458" cy="0"/>
          </a:xfrm>
          <a:prstGeom prst="line">
            <a:avLst/>
          </a:prstGeom>
          <a:noFill/>
          <a:ln w="1905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Shape 60"/>
          <p:cNvSpPr/>
          <p:nvPr/>
        </p:nvSpPr>
        <p:spPr>
          <a:xfrm>
            <a:off x="5660967" y="4428570"/>
            <a:ext cx="756458" cy="28216"/>
          </a:xfrm>
          <a:prstGeom prst="line">
            <a:avLst/>
          </a:prstGeom>
          <a:noFill/>
          <a:ln w="1905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3" name="Shape 61"/>
          <p:cNvSpPr/>
          <p:nvPr/>
        </p:nvSpPr>
        <p:spPr>
          <a:xfrm>
            <a:off x="6417425" y="4456786"/>
            <a:ext cx="756458" cy="42324"/>
          </a:xfrm>
          <a:prstGeom prst="line">
            <a:avLst/>
          </a:prstGeom>
          <a:noFill/>
          <a:ln w="1905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4" name="Shape 62"/>
          <p:cNvSpPr/>
          <p:nvPr/>
        </p:nvSpPr>
        <p:spPr>
          <a:xfrm>
            <a:off x="7173884" y="4499109"/>
            <a:ext cx="756458" cy="0"/>
          </a:xfrm>
          <a:prstGeom prst="line">
            <a:avLst/>
          </a:prstGeom>
          <a:noFill/>
          <a:ln w="1905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Shape 63"/>
          <p:cNvSpPr/>
          <p:nvPr/>
        </p:nvSpPr>
        <p:spPr>
          <a:xfrm>
            <a:off x="7930342" y="4456786"/>
            <a:ext cx="756458" cy="0"/>
          </a:xfrm>
          <a:prstGeom prst="line">
            <a:avLst/>
          </a:prstGeom>
          <a:noFill/>
          <a:ln w="1905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6" name="Shape 64"/>
          <p:cNvSpPr/>
          <p:nvPr/>
        </p:nvSpPr>
        <p:spPr>
          <a:xfrm>
            <a:off x="315468" y="4251307"/>
            <a:ext cx="100584" cy="100584"/>
          </a:xfrm>
          <a:prstGeom prst="ellipse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7" name="Shape 65"/>
          <p:cNvSpPr/>
          <p:nvPr/>
        </p:nvSpPr>
        <p:spPr>
          <a:xfrm>
            <a:off x="1071926" y="4293631"/>
            <a:ext cx="100584" cy="100584"/>
          </a:xfrm>
          <a:prstGeom prst="ellipse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8" name="Shape 66"/>
          <p:cNvSpPr/>
          <p:nvPr/>
        </p:nvSpPr>
        <p:spPr>
          <a:xfrm>
            <a:off x="1828384" y="4208983"/>
            <a:ext cx="100584" cy="100584"/>
          </a:xfrm>
          <a:prstGeom prst="ellipse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9" name="Shape 67"/>
          <p:cNvSpPr/>
          <p:nvPr/>
        </p:nvSpPr>
        <p:spPr>
          <a:xfrm>
            <a:off x="2584843" y="4350062"/>
            <a:ext cx="100584" cy="10058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0" name="Shape 68"/>
          <p:cNvSpPr/>
          <p:nvPr/>
        </p:nvSpPr>
        <p:spPr>
          <a:xfrm>
            <a:off x="3341301" y="4392386"/>
            <a:ext cx="100584" cy="10058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1" name="Shape 69"/>
          <p:cNvSpPr/>
          <p:nvPr/>
        </p:nvSpPr>
        <p:spPr>
          <a:xfrm>
            <a:off x="4097759" y="4321846"/>
            <a:ext cx="100584" cy="10058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2" name="Shape 70"/>
          <p:cNvSpPr/>
          <p:nvPr/>
        </p:nvSpPr>
        <p:spPr>
          <a:xfrm>
            <a:off x="4854217" y="4434709"/>
            <a:ext cx="100584" cy="10058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3" name="Shape 71"/>
          <p:cNvSpPr/>
          <p:nvPr/>
        </p:nvSpPr>
        <p:spPr>
          <a:xfrm>
            <a:off x="5610675" y="4378278"/>
            <a:ext cx="100584" cy="10058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4" name="Shape 72"/>
          <p:cNvSpPr/>
          <p:nvPr/>
        </p:nvSpPr>
        <p:spPr>
          <a:xfrm>
            <a:off x="6367133" y="4406494"/>
            <a:ext cx="100584" cy="10058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5" name="Shape 73"/>
          <p:cNvSpPr/>
          <p:nvPr/>
        </p:nvSpPr>
        <p:spPr>
          <a:xfrm>
            <a:off x="7123592" y="4448817"/>
            <a:ext cx="100584" cy="10058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6" name="Shape 74"/>
          <p:cNvSpPr/>
          <p:nvPr/>
        </p:nvSpPr>
        <p:spPr>
          <a:xfrm>
            <a:off x="7880050" y="4406494"/>
            <a:ext cx="100584" cy="10058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7" name="Shape 75"/>
          <p:cNvSpPr/>
          <p:nvPr/>
        </p:nvSpPr>
        <p:spPr>
          <a:xfrm>
            <a:off x="8636508" y="4406494"/>
            <a:ext cx="100584" cy="10058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8" name="Shape 76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9" name="Text 77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80" name="Text 78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16</a:t>
            </a:r>
            <a:endParaRPr lang="en-US" sz="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2.3 — Que Faire si les Données ne Sont Pas Normales ?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Alternatives au test de Grubbs — Transformations et tests non-paramétriques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20040" y="987552"/>
            <a:ext cx="85039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64748B"/>
                </a:solidFill>
              </a:rPr>
              <a:t>Lorsque p-value &lt; 0.05 au test de normalité : le test de Grubbs est invalide. Trois alternatives selon le contexte.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274320" y="1298448"/>
            <a:ext cx="2807208" cy="3383280"/>
          </a:xfrm>
          <a:prstGeom prst="rect">
            <a:avLst/>
          </a:prstGeom>
          <a:solidFill>
            <a:srgbClr val="FFFFFF"/>
          </a:solidFill>
          <a:ln w="19050">
            <a:solidFill>
              <a:srgbClr val="2E75B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274320" y="1298448"/>
            <a:ext cx="2807208" cy="43891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65760" y="1316736"/>
            <a:ext cx="26243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Transformation Box-Cox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365760" y="1627632"/>
            <a:ext cx="262432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2E75B6"/>
                </a:solidFill>
              </a:rPr>
              <a:t>Quand : Données asymétriques (skewness)</a:t>
            </a:r>
            <a:endParaRPr lang="en-US" sz="850" dirty="0"/>
          </a:p>
        </p:txBody>
      </p:sp>
      <p:sp>
        <p:nvSpPr>
          <p:cNvPr id="11" name="Text 9"/>
          <p:cNvSpPr/>
          <p:nvPr/>
        </p:nvSpPr>
        <p:spPr>
          <a:xfrm>
            <a:off x="365760" y="1920240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2E75B6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Stat &gt; Control Charts &gt; Box-Cox Transformation</a:t>
            </a:r>
            <a:endParaRPr lang="en-US" sz="850" dirty="0"/>
          </a:p>
        </p:txBody>
      </p:sp>
      <p:sp>
        <p:nvSpPr>
          <p:cNvPr id="12" name="Text 10"/>
          <p:cNvSpPr/>
          <p:nvPr/>
        </p:nvSpPr>
        <p:spPr>
          <a:xfrm>
            <a:off x="365760" y="2258568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2E75B6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Trouver λ optimal (souvent 0, 0.5 ou 1)</a:t>
            </a:r>
            <a:endParaRPr lang="en-US" sz="850" dirty="0"/>
          </a:p>
        </p:txBody>
      </p:sp>
      <p:sp>
        <p:nvSpPr>
          <p:cNvPr id="13" name="Text 11"/>
          <p:cNvSpPr/>
          <p:nvPr/>
        </p:nvSpPr>
        <p:spPr>
          <a:xfrm>
            <a:off x="365760" y="2596896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2E75B6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Appliquer transformation Y' = Yᵏ ou ln(Y)</a:t>
            </a:r>
            <a:endParaRPr lang="en-US" sz="850" dirty="0"/>
          </a:p>
        </p:txBody>
      </p:sp>
      <p:sp>
        <p:nvSpPr>
          <p:cNvPr id="14" name="Text 12"/>
          <p:cNvSpPr/>
          <p:nvPr/>
        </p:nvSpPr>
        <p:spPr>
          <a:xfrm>
            <a:off x="365760" y="2935224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2E75B6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Vérifier normalité sur données transformées</a:t>
            </a:r>
            <a:endParaRPr lang="en-US" sz="850" dirty="0"/>
          </a:p>
        </p:txBody>
      </p:sp>
      <p:sp>
        <p:nvSpPr>
          <p:cNvPr id="15" name="Text 13"/>
          <p:cNvSpPr/>
          <p:nvPr/>
        </p:nvSpPr>
        <p:spPr>
          <a:xfrm>
            <a:off x="365760" y="3273552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2E75B6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Back-transformer les résultats pour rapport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365760" y="3657600"/>
            <a:ext cx="2624328" cy="868680"/>
          </a:xfrm>
          <a:prstGeom prst="rect">
            <a:avLst/>
          </a:prstGeom>
          <a:solidFill>
            <a:srgbClr val="DEEAF1"/>
          </a:solidFill>
          <a:ln w="635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11480" y="3675888"/>
            <a:ext cx="253288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2E75B6"/>
                </a:solidFill>
              </a:rPr>
              <a:t>Exemple :</a:t>
            </a:r>
            <a:endParaRPr lang="en-US" sz="800" dirty="0"/>
          </a:p>
        </p:txBody>
      </p:sp>
      <p:sp>
        <p:nvSpPr>
          <p:cNvPr id="18" name="Text 16"/>
          <p:cNvSpPr/>
          <p:nvPr/>
        </p:nvSpPr>
        <p:spPr>
          <a:xfrm>
            <a:off x="411480" y="3840480"/>
            <a:ext cx="2532888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λ = 0 → transformation Log</a:t>
            </a:r>
            <a:endParaRPr lang="en-US" sz="800" dirty="0"/>
          </a:p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λ = 0.5 → racine carrée</a:t>
            </a:r>
            <a:endParaRPr lang="en-US" sz="800" dirty="0"/>
          </a:p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λ = 1 → pas de transformation</a:t>
            </a:r>
            <a:endParaRPr lang="en-US" sz="800" dirty="0"/>
          </a:p>
        </p:txBody>
      </p:sp>
      <p:sp>
        <p:nvSpPr>
          <p:cNvPr id="19" name="Shape 17"/>
          <p:cNvSpPr/>
          <p:nvPr/>
        </p:nvSpPr>
        <p:spPr>
          <a:xfrm>
            <a:off x="3264408" y="1298448"/>
            <a:ext cx="2807208" cy="3383280"/>
          </a:xfrm>
          <a:prstGeom prst="rect">
            <a:avLst/>
          </a:prstGeom>
          <a:solidFill>
            <a:srgbClr val="FFFFFF"/>
          </a:solidFill>
          <a:ln w="19050">
            <a:solidFill>
              <a:srgbClr val="17818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3264408" y="1298448"/>
            <a:ext cx="2807208" cy="438912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355848" y="1316736"/>
            <a:ext cx="26243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Test de Dixon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3355848" y="1627632"/>
            <a:ext cx="262432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17818C"/>
                </a:solidFill>
              </a:rPr>
              <a:t>Quand : Petit échantillon non-normal</a:t>
            </a:r>
            <a:endParaRPr lang="en-US" sz="850" dirty="0"/>
          </a:p>
        </p:txBody>
      </p:sp>
      <p:sp>
        <p:nvSpPr>
          <p:cNvPr id="23" name="Text 21"/>
          <p:cNvSpPr/>
          <p:nvPr/>
        </p:nvSpPr>
        <p:spPr>
          <a:xfrm>
            <a:off x="3355848" y="1920240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17818C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Test non-paramétrique pour outliers</a:t>
            </a:r>
            <a:endParaRPr lang="en-US" sz="850" dirty="0"/>
          </a:p>
        </p:txBody>
      </p:sp>
      <p:sp>
        <p:nvSpPr>
          <p:cNvPr id="24" name="Text 22"/>
          <p:cNvSpPr/>
          <p:nvPr/>
        </p:nvSpPr>
        <p:spPr>
          <a:xfrm>
            <a:off x="3355848" y="2258568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17818C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Ne nécessite pas l'hypothèse de normalité</a:t>
            </a:r>
            <a:endParaRPr lang="en-US" sz="850" dirty="0"/>
          </a:p>
        </p:txBody>
      </p:sp>
      <p:sp>
        <p:nvSpPr>
          <p:cNvPr id="25" name="Text 23"/>
          <p:cNvSpPr/>
          <p:nvPr/>
        </p:nvSpPr>
        <p:spPr>
          <a:xfrm>
            <a:off x="3355848" y="2596896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17818C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Calcul : Q = |x_douteux – x_voisin| / étendue</a:t>
            </a:r>
            <a:endParaRPr lang="en-US" sz="850" dirty="0"/>
          </a:p>
        </p:txBody>
      </p:sp>
      <p:sp>
        <p:nvSpPr>
          <p:cNvPr id="26" name="Text 24"/>
          <p:cNvSpPr/>
          <p:nvPr/>
        </p:nvSpPr>
        <p:spPr>
          <a:xfrm>
            <a:off x="3355848" y="2935224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17818C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Comparer à valeur critique Q(α, n)</a:t>
            </a:r>
            <a:endParaRPr lang="en-US" sz="850" dirty="0"/>
          </a:p>
        </p:txBody>
      </p:sp>
      <p:sp>
        <p:nvSpPr>
          <p:cNvPr id="27" name="Text 25"/>
          <p:cNvSpPr/>
          <p:nvPr/>
        </p:nvSpPr>
        <p:spPr>
          <a:xfrm>
            <a:off x="3355848" y="3273552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17818C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Applicable pour n = 3 à 25 unités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3355848" y="3657600"/>
            <a:ext cx="2624328" cy="868680"/>
          </a:xfrm>
          <a:prstGeom prst="rect">
            <a:avLst/>
          </a:prstGeom>
          <a:solidFill>
            <a:srgbClr val="E0F5F5"/>
          </a:solidFill>
          <a:ln w="635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401568" y="3675888"/>
            <a:ext cx="253288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17818C"/>
                </a:solidFill>
              </a:rPr>
              <a:t>Exemple :</a:t>
            </a:r>
            <a:endParaRPr lang="en-US" sz="800" dirty="0"/>
          </a:p>
        </p:txBody>
      </p:sp>
      <p:sp>
        <p:nvSpPr>
          <p:cNvPr id="30" name="Text 28"/>
          <p:cNvSpPr/>
          <p:nvPr/>
        </p:nvSpPr>
        <p:spPr>
          <a:xfrm>
            <a:off x="3401568" y="3840480"/>
            <a:ext cx="2532888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Q calculé &gt; Q critique (5%)</a:t>
            </a:r>
            <a:endParaRPr lang="en-US" sz="800" dirty="0"/>
          </a:p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→ Outlier confirmé sans hypothèse de normalité</a:t>
            </a:r>
            <a:endParaRPr lang="en-US" sz="800" dirty="0"/>
          </a:p>
        </p:txBody>
      </p:sp>
      <p:sp>
        <p:nvSpPr>
          <p:cNvPr id="31" name="Shape 29"/>
          <p:cNvSpPr/>
          <p:nvPr/>
        </p:nvSpPr>
        <p:spPr>
          <a:xfrm>
            <a:off x="6254496" y="1298448"/>
            <a:ext cx="2807208" cy="3383280"/>
          </a:xfrm>
          <a:prstGeom prst="rect">
            <a:avLst/>
          </a:prstGeom>
          <a:solidFill>
            <a:srgbClr val="FFFFFF"/>
          </a:solidFill>
          <a:ln w="19050">
            <a:solidFill>
              <a:srgbClr val="E76F51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6254496" y="1298448"/>
            <a:ext cx="2807208" cy="438912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6345936" y="1316736"/>
            <a:ext cx="26243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Données Microbiologiques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6345936" y="1627632"/>
            <a:ext cx="262432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E76F51"/>
                </a:solidFill>
              </a:rPr>
              <a:t>Quand : Distribution de Poisson (UFC/mL)</a:t>
            </a:r>
            <a:endParaRPr lang="en-US" sz="850" dirty="0"/>
          </a:p>
        </p:txBody>
      </p:sp>
      <p:sp>
        <p:nvSpPr>
          <p:cNvPr id="35" name="Text 33"/>
          <p:cNvSpPr/>
          <p:nvPr/>
        </p:nvSpPr>
        <p:spPr>
          <a:xfrm>
            <a:off x="6345936" y="1920240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E76F51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Reconnaître non-normalité inhérente (Poisson)</a:t>
            </a:r>
            <a:endParaRPr lang="en-US" sz="850" dirty="0"/>
          </a:p>
        </p:txBody>
      </p:sp>
      <p:sp>
        <p:nvSpPr>
          <p:cNvPr id="36" name="Text 34"/>
          <p:cNvSpPr/>
          <p:nvPr/>
        </p:nvSpPr>
        <p:spPr>
          <a:xfrm>
            <a:off x="6345936" y="2258568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E76F51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Appliquer transformation Log₁₀ systématique</a:t>
            </a:r>
            <a:endParaRPr lang="en-US" sz="850" dirty="0"/>
          </a:p>
        </p:txBody>
      </p:sp>
      <p:sp>
        <p:nvSpPr>
          <p:cNvPr id="37" name="Text 35"/>
          <p:cNvSpPr/>
          <p:nvPr/>
        </p:nvSpPr>
        <p:spPr>
          <a:xfrm>
            <a:off x="6345936" y="2596896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E76F51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Tests paramétriques valides sur log(counts)</a:t>
            </a:r>
            <a:endParaRPr lang="en-US" sz="850" dirty="0"/>
          </a:p>
        </p:txBody>
      </p:sp>
      <p:sp>
        <p:nvSpPr>
          <p:cNvPr id="38" name="Text 36"/>
          <p:cNvSpPr/>
          <p:nvPr/>
        </p:nvSpPr>
        <p:spPr>
          <a:xfrm>
            <a:off x="6345936" y="2935224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E76F51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Back-transformer : 10^x pour interprétation</a:t>
            </a:r>
            <a:endParaRPr lang="en-US" sz="850" dirty="0"/>
          </a:p>
        </p:txBody>
      </p:sp>
      <p:sp>
        <p:nvSpPr>
          <p:cNvPr id="39" name="Text 37"/>
          <p:cNvSpPr/>
          <p:nvPr/>
        </p:nvSpPr>
        <p:spPr>
          <a:xfrm>
            <a:off x="6345936" y="3273552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E76F51"/>
                </a:solidFill>
              </a:rPr>
              <a:t>→ </a:t>
            </a:r>
            <a:r>
              <a:rPr lang="en-US" sz="850" dirty="0">
                <a:solidFill>
                  <a:srgbClr val="0D1B2A"/>
                </a:solidFill>
              </a:rPr>
              <a:t>Référence : USP &lt;1117&gt;</a:t>
            </a:r>
            <a:endParaRPr lang="en-US" sz="850" dirty="0"/>
          </a:p>
        </p:txBody>
      </p:sp>
      <p:sp>
        <p:nvSpPr>
          <p:cNvPr id="40" name="Shape 38"/>
          <p:cNvSpPr/>
          <p:nvPr/>
        </p:nvSpPr>
        <p:spPr>
          <a:xfrm>
            <a:off x="6345936" y="3657600"/>
            <a:ext cx="2624328" cy="868680"/>
          </a:xfrm>
          <a:prstGeom prst="rect">
            <a:avLst/>
          </a:prstGeom>
          <a:solidFill>
            <a:srgbClr val="FFF0EB"/>
          </a:solidFill>
          <a:ln w="635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6391656" y="3675888"/>
            <a:ext cx="253288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E76F51"/>
                </a:solidFill>
              </a:rPr>
              <a:t>Exemple :</a:t>
            </a:r>
            <a:endParaRPr lang="en-US" sz="800" dirty="0"/>
          </a:p>
        </p:txBody>
      </p:sp>
      <p:sp>
        <p:nvSpPr>
          <p:cNvPr id="42" name="Text 40"/>
          <p:cNvSpPr/>
          <p:nvPr/>
        </p:nvSpPr>
        <p:spPr>
          <a:xfrm>
            <a:off x="6391656" y="3840480"/>
            <a:ext cx="2532888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Count 250 UFC/mL → log₁₀(250) = 2.40</a:t>
            </a:r>
            <a:endParaRPr lang="en-US" sz="800" dirty="0"/>
          </a:p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Travail statistique sur 2.40, pas sur 250</a:t>
            </a:r>
            <a:endParaRPr lang="en-US" sz="800" dirty="0"/>
          </a:p>
        </p:txBody>
      </p:sp>
      <p:sp>
        <p:nvSpPr>
          <p:cNvPr id="43" name="Shape 41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45" name="Text 43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17</a:t>
            </a:r>
            <a:endParaRPr lang="en-US" sz="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2.3.6 — Cas Pratiques : Normalité &amp; Test de Grubbs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Applications concrètes en investigation OOS — Scénarios réels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4206240" cy="38404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65760" y="978408"/>
            <a:ext cx="4023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CAS 1 — OOS avec n=5 Retests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274320" y="1344168"/>
            <a:ext cx="4206240" cy="274320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65760" y="1344168"/>
            <a:ext cx="4023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4748B"/>
                </a:solidFill>
              </a:rPr>
              <a:t>Contexte : Teneur PA — Phase 2 avec 5 retests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274320" y="1618488"/>
            <a:ext cx="4206240" cy="274320"/>
          </a:xfrm>
          <a:prstGeom prst="rect">
            <a:avLst/>
          </a:prstGeom>
          <a:solidFill>
            <a:srgbClr val="DEEAF1"/>
          </a:solidFill>
          <a:ln w="1270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65760" y="1618488"/>
            <a:ext cx="4023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F3864"/>
                </a:solidFill>
              </a:rPr>
              <a:t>Données : 99.2%, 99.5%, 98.9%, 99.1%, 94.3% ⬅ suspect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274320" y="1947672"/>
            <a:ext cx="1188720" cy="27432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310896" y="1947672"/>
            <a:ext cx="11155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Étape</a:t>
            </a:r>
            <a:endParaRPr lang="en-US" sz="850" dirty="0"/>
          </a:p>
        </p:txBody>
      </p:sp>
      <p:sp>
        <p:nvSpPr>
          <p:cNvPr id="14" name="Shape 12"/>
          <p:cNvSpPr/>
          <p:nvPr/>
        </p:nvSpPr>
        <p:spPr>
          <a:xfrm>
            <a:off x="1463040" y="1947672"/>
            <a:ext cx="1554480" cy="27432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1499616" y="1947672"/>
            <a:ext cx="14813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Résultat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3017520" y="1947672"/>
            <a:ext cx="1463040" cy="27432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3054096" y="1947672"/>
            <a:ext cx="13898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Décision</a:t>
            </a:r>
            <a:endParaRPr lang="en-US" sz="850" dirty="0"/>
          </a:p>
        </p:txBody>
      </p:sp>
      <p:sp>
        <p:nvSpPr>
          <p:cNvPr id="18" name="Shape 16"/>
          <p:cNvSpPr/>
          <p:nvPr/>
        </p:nvSpPr>
        <p:spPr>
          <a:xfrm>
            <a:off x="274320" y="2240280"/>
            <a:ext cx="1188720" cy="33832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10896" y="2240280"/>
            <a:ext cx="111556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Test Normalité</a:t>
            </a:r>
            <a:endParaRPr lang="en-US" sz="850" dirty="0"/>
          </a:p>
        </p:txBody>
      </p:sp>
      <p:sp>
        <p:nvSpPr>
          <p:cNvPr id="20" name="Shape 18"/>
          <p:cNvSpPr/>
          <p:nvPr/>
        </p:nvSpPr>
        <p:spPr>
          <a:xfrm>
            <a:off x="1463040" y="2240280"/>
            <a:ext cx="1554480" cy="33832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1499616" y="2240280"/>
            <a:ext cx="148132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Shapiro-Wilk p = 0.156</a:t>
            </a:r>
            <a:endParaRPr lang="en-US" sz="850" dirty="0"/>
          </a:p>
        </p:txBody>
      </p:sp>
      <p:sp>
        <p:nvSpPr>
          <p:cNvPr id="22" name="Shape 20"/>
          <p:cNvSpPr/>
          <p:nvPr/>
        </p:nvSpPr>
        <p:spPr>
          <a:xfrm>
            <a:off x="3017520" y="2240280"/>
            <a:ext cx="1463040" cy="33832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054096" y="2240280"/>
            <a:ext cx="138988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7AE60"/>
                </a:solidFill>
              </a:rPr>
              <a:t>✓ Données normales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274320" y="2606040"/>
            <a:ext cx="1188720" cy="338328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310896" y="2606040"/>
            <a:ext cx="111556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Test de Grubbs</a:t>
            </a:r>
            <a:endParaRPr lang="en-US" sz="850" dirty="0"/>
          </a:p>
        </p:txBody>
      </p:sp>
      <p:sp>
        <p:nvSpPr>
          <p:cNvPr id="26" name="Shape 24"/>
          <p:cNvSpPr/>
          <p:nvPr/>
        </p:nvSpPr>
        <p:spPr>
          <a:xfrm>
            <a:off x="1463040" y="2606040"/>
            <a:ext cx="1554480" cy="338328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1499616" y="2606040"/>
            <a:ext cx="148132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p = 0.041 &lt; 0.05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3017520" y="2606040"/>
            <a:ext cx="1463040" cy="338328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054096" y="2606040"/>
            <a:ext cx="138988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7AE60"/>
                </a:solidFill>
              </a:rPr>
              <a:t>✓ Outlier confirmé</a:t>
            </a:r>
            <a:endParaRPr lang="en-US" sz="850" dirty="0"/>
          </a:p>
        </p:txBody>
      </p:sp>
      <p:sp>
        <p:nvSpPr>
          <p:cNvPr id="30" name="Shape 28"/>
          <p:cNvSpPr/>
          <p:nvPr/>
        </p:nvSpPr>
        <p:spPr>
          <a:xfrm>
            <a:off x="274320" y="2971800"/>
            <a:ext cx="1188720" cy="33832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310896" y="2971800"/>
            <a:ext cx="111556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Cause assignable</a:t>
            </a:r>
            <a:endParaRPr lang="en-US" sz="850" dirty="0"/>
          </a:p>
        </p:txBody>
      </p:sp>
      <p:sp>
        <p:nvSpPr>
          <p:cNvPr id="32" name="Shape 30"/>
          <p:cNvSpPr/>
          <p:nvPr/>
        </p:nvSpPr>
        <p:spPr>
          <a:xfrm>
            <a:off x="1463040" y="2971800"/>
            <a:ext cx="1554480" cy="33832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1499616" y="2971800"/>
            <a:ext cx="148132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Colonne HPLC obstruée</a:t>
            </a:r>
            <a:endParaRPr lang="en-US" sz="850" dirty="0"/>
          </a:p>
        </p:txBody>
      </p:sp>
      <p:sp>
        <p:nvSpPr>
          <p:cNvPr id="34" name="Shape 32"/>
          <p:cNvSpPr/>
          <p:nvPr/>
        </p:nvSpPr>
        <p:spPr>
          <a:xfrm>
            <a:off x="3017520" y="2971800"/>
            <a:ext cx="1463040" cy="33832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3054096" y="2971800"/>
            <a:ext cx="138988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7AE60"/>
                </a:solidFill>
              </a:rPr>
              <a:t>✓ Cause documentée</a:t>
            </a:r>
            <a:endParaRPr lang="en-US" sz="850" dirty="0"/>
          </a:p>
        </p:txBody>
      </p:sp>
      <p:sp>
        <p:nvSpPr>
          <p:cNvPr id="36" name="Shape 34"/>
          <p:cNvSpPr/>
          <p:nvPr/>
        </p:nvSpPr>
        <p:spPr>
          <a:xfrm>
            <a:off x="274320" y="3337560"/>
            <a:ext cx="1188720" cy="338328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310896" y="3337560"/>
            <a:ext cx="111556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Décision</a:t>
            </a:r>
            <a:endParaRPr lang="en-US" sz="850" dirty="0"/>
          </a:p>
        </p:txBody>
      </p:sp>
      <p:sp>
        <p:nvSpPr>
          <p:cNvPr id="38" name="Shape 36"/>
          <p:cNvSpPr/>
          <p:nvPr/>
        </p:nvSpPr>
        <p:spPr>
          <a:xfrm>
            <a:off x="1463040" y="3337560"/>
            <a:ext cx="1554480" cy="338328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1499616" y="3337560"/>
            <a:ext cx="148132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94.3% exclu justifié</a:t>
            </a:r>
            <a:endParaRPr lang="en-US" sz="850" dirty="0"/>
          </a:p>
        </p:txBody>
      </p:sp>
      <p:sp>
        <p:nvSpPr>
          <p:cNvPr id="40" name="Shape 38"/>
          <p:cNvSpPr/>
          <p:nvPr/>
        </p:nvSpPr>
        <p:spPr>
          <a:xfrm>
            <a:off x="3017520" y="3337560"/>
            <a:ext cx="1463040" cy="338328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3054096" y="3337560"/>
            <a:ext cx="138988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→ Retest supplémentaire</a:t>
            </a:r>
            <a:endParaRPr lang="en-US" sz="850" dirty="0"/>
          </a:p>
        </p:txBody>
      </p:sp>
      <p:sp>
        <p:nvSpPr>
          <p:cNvPr id="42" name="Shape 40"/>
          <p:cNvSpPr/>
          <p:nvPr/>
        </p:nvSpPr>
        <p:spPr>
          <a:xfrm>
            <a:off x="4754880" y="960120"/>
            <a:ext cx="4206240" cy="384048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4846320" y="978408"/>
            <a:ext cx="4023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CAS 2 — Analyse Tendances OOT n=30</a:t>
            </a:r>
            <a:endParaRPr lang="en-US" sz="1200" dirty="0"/>
          </a:p>
        </p:txBody>
      </p:sp>
      <p:sp>
        <p:nvSpPr>
          <p:cNvPr id="44" name="Shape 42"/>
          <p:cNvSpPr/>
          <p:nvPr/>
        </p:nvSpPr>
        <p:spPr>
          <a:xfrm>
            <a:off x="4754880" y="1344168"/>
            <a:ext cx="4206240" cy="274320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4846320" y="1344168"/>
            <a:ext cx="4023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4748B"/>
                </a:solidFill>
              </a:rPr>
              <a:t>Contexte : Surveillance 30 lots historiques — détection dérive</a:t>
            </a:r>
            <a:endParaRPr lang="en-US" sz="900" dirty="0"/>
          </a:p>
        </p:txBody>
      </p:sp>
      <p:sp>
        <p:nvSpPr>
          <p:cNvPr id="46" name="Shape 44"/>
          <p:cNvSpPr/>
          <p:nvPr/>
        </p:nvSpPr>
        <p:spPr>
          <a:xfrm>
            <a:off x="4754880" y="1618488"/>
            <a:ext cx="4206240" cy="274320"/>
          </a:xfrm>
          <a:prstGeom prst="rect">
            <a:avLst/>
          </a:prstGeom>
          <a:solidFill>
            <a:srgbClr val="DEEAF1"/>
          </a:solidFill>
          <a:ln w="1270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4846320" y="1618488"/>
            <a:ext cx="4023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F3864"/>
                </a:solidFill>
              </a:rPr>
              <a:t>Données : Données dosage sur 30 lots — analyse APR</a:t>
            </a:r>
            <a:endParaRPr lang="en-US" sz="900" dirty="0"/>
          </a:p>
        </p:txBody>
      </p:sp>
      <p:sp>
        <p:nvSpPr>
          <p:cNvPr id="48" name="Shape 46"/>
          <p:cNvSpPr/>
          <p:nvPr/>
        </p:nvSpPr>
        <p:spPr>
          <a:xfrm>
            <a:off x="4754880" y="1947672"/>
            <a:ext cx="1188720" cy="274320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4791456" y="1947672"/>
            <a:ext cx="11155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Étape</a:t>
            </a:r>
            <a:endParaRPr lang="en-US" sz="850" dirty="0"/>
          </a:p>
        </p:txBody>
      </p:sp>
      <p:sp>
        <p:nvSpPr>
          <p:cNvPr id="50" name="Shape 48"/>
          <p:cNvSpPr/>
          <p:nvPr/>
        </p:nvSpPr>
        <p:spPr>
          <a:xfrm>
            <a:off x="5943600" y="1947672"/>
            <a:ext cx="1554480" cy="274320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5980176" y="1947672"/>
            <a:ext cx="14813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Résultat</a:t>
            </a:r>
            <a:endParaRPr lang="en-US" sz="850" dirty="0"/>
          </a:p>
        </p:txBody>
      </p:sp>
      <p:sp>
        <p:nvSpPr>
          <p:cNvPr id="52" name="Shape 50"/>
          <p:cNvSpPr/>
          <p:nvPr/>
        </p:nvSpPr>
        <p:spPr>
          <a:xfrm>
            <a:off x="7498080" y="1947672"/>
            <a:ext cx="1463040" cy="274320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7534656" y="1947672"/>
            <a:ext cx="13898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Décision</a:t>
            </a:r>
            <a:endParaRPr lang="en-US" sz="850" dirty="0"/>
          </a:p>
        </p:txBody>
      </p:sp>
      <p:sp>
        <p:nvSpPr>
          <p:cNvPr id="54" name="Shape 52"/>
          <p:cNvSpPr/>
          <p:nvPr/>
        </p:nvSpPr>
        <p:spPr>
          <a:xfrm>
            <a:off x="4754880" y="2240280"/>
            <a:ext cx="1188720" cy="33832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4791456" y="2240280"/>
            <a:ext cx="111556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Test Normalité</a:t>
            </a:r>
            <a:endParaRPr lang="en-US" sz="850" dirty="0"/>
          </a:p>
        </p:txBody>
      </p:sp>
      <p:sp>
        <p:nvSpPr>
          <p:cNvPr id="56" name="Shape 54"/>
          <p:cNvSpPr/>
          <p:nvPr/>
        </p:nvSpPr>
        <p:spPr>
          <a:xfrm>
            <a:off x="5943600" y="2240280"/>
            <a:ext cx="1554480" cy="33832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5980176" y="2240280"/>
            <a:ext cx="148132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Anderson-Darling p = 0.021</a:t>
            </a:r>
            <a:endParaRPr lang="en-US" sz="850" dirty="0"/>
          </a:p>
        </p:txBody>
      </p:sp>
      <p:sp>
        <p:nvSpPr>
          <p:cNvPr id="58" name="Shape 56"/>
          <p:cNvSpPr/>
          <p:nvPr/>
        </p:nvSpPr>
        <p:spPr>
          <a:xfrm>
            <a:off x="7498080" y="2240280"/>
            <a:ext cx="1463040" cy="33832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7534656" y="2240280"/>
            <a:ext cx="138988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E74C3C"/>
                </a:solidFill>
              </a:rPr>
              <a:t>✗ Données NON-normales</a:t>
            </a:r>
            <a:endParaRPr lang="en-US" sz="850" dirty="0"/>
          </a:p>
        </p:txBody>
      </p:sp>
      <p:sp>
        <p:nvSpPr>
          <p:cNvPr id="60" name="Shape 58"/>
          <p:cNvSpPr/>
          <p:nvPr/>
        </p:nvSpPr>
        <p:spPr>
          <a:xfrm>
            <a:off x="4754880" y="2606040"/>
            <a:ext cx="1188720" cy="338328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Text 59"/>
          <p:cNvSpPr/>
          <p:nvPr/>
        </p:nvSpPr>
        <p:spPr>
          <a:xfrm>
            <a:off x="4791456" y="2606040"/>
            <a:ext cx="111556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Transformation</a:t>
            </a:r>
            <a:endParaRPr lang="en-US" sz="850" dirty="0"/>
          </a:p>
        </p:txBody>
      </p:sp>
      <p:sp>
        <p:nvSpPr>
          <p:cNvPr id="62" name="Shape 60"/>
          <p:cNvSpPr/>
          <p:nvPr/>
        </p:nvSpPr>
        <p:spPr>
          <a:xfrm>
            <a:off x="5943600" y="2606040"/>
            <a:ext cx="1554480" cy="338328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3" name="Text 61"/>
          <p:cNvSpPr/>
          <p:nvPr/>
        </p:nvSpPr>
        <p:spPr>
          <a:xfrm>
            <a:off x="5980176" y="2606040"/>
            <a:ext cx="148132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Box-Cox λ = 0.5 (racine √)</a:t>
            </a:r>
            <a:endParaRPr lang="en-US" sz="850" dirty="0"/>
          </a:p>
        </p:txBody>
      </p:sp>
      <p:sp>
        <p:nvSpPr>
          <p:cNvPr id="64" name="Shape 62"/>
          <p:cNvSpPr/>
          <p:nvPr/>
        </p:nvSpPr>
        <p:spPr>
          <a:xfrm>
            <a:off x="7498080" y="2606040"/>
            <a:ext cx="1463040" cy="338328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Text 63"/>
          <p:cNvSpPr/>
          <p:nvPr/>
        </p:nvSpPr>
        <p:spPr>
          <a:xfrm>
            <a:off x="7534656" y="2606040"/>
            <a:ext cx="138988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→ Appliquée</a:t>
            </a:r>
            <a:endParaRPr lang="en-US" sz="850" dirty="0"/>
          </a:p>
        </p:txBody>
      </p:sp>
      <p:sp>
        <p:nvSpPr>
          <p:cNvPr id="66" name="Shape 64"/>
          <p:cNvSpPr/>
          <p:nvPr/>
        </p:nvSpPr>
        <p:spPr>
          <a:xfrm>
            <a:off x="4754880" y="2971800"/>
            <a:ext cx="1188720" cy="33832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7" name="Text 65"/>
          <p:cNvSpPr/>
          <p:nvPr/>
        </p:nvSpPr>
        <p:spPr>
          <a:xfrm>
            <a:off x="4791456" y="2971800"/>
            <a:ext cx="111556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Carte I-MR</a:t>
            </a:r>
            <a:endParaRPr lang="en-US" sz="850" dirty="0"/>
          </a:p>
        </p:txBody>
      </p:sp>
      <p:sp>
        <p:nvSpPr>
          <p:cNvPr id="68" name="Shape 66"/>
          <p:cNvSpPr/>
          <p:nvPr/>
        </p:nvSpPr>
        <p:spPr>
          <a:xfrm>
            <a:off x="5943600" y="2971800"/>
            <a:ext cx="1554480" cy="33832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9" name="Text 67"/>
          <p:cNvSpPr/>
          <p:nvPr/>
        </p:nvSpPr>
        <p:spPr>
          <a:xfrm>
            <a:off x="5980176" y="2971800"/>
            <a:ext cx="148132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Points dans limites post-transfo</a:t>
            </a:r>
            <a:endParaRPr lang="en-US" sz="850" dirty="0"/>
          </a:p>
        </p:txBody>
      </p:sp>
      <p:sp>
        <p:nvSpPr>
          <p:cNvPr id="70" name="Shape 68"/>
          <p:cNvSpPr/>
          <p:nvPr/>
        </p:nvSpPr>
        <p:spPr>
          <a:xfrm>
            <a:off x="7498080" y="2971800"/>
            <a:ext cx="1463040" cy="33832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1" name="Text 69"/>
          <p:cNvSpPr/>
          <p:nvPr/>
        </p:nvSpPr>
        <p:spPr>
          <a:xfrm>
            <a:off x="7534656" y="2971800"/>
            <a:ext cx="138988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7AE60"/>
                </a:solidFill>
              </a:rPr>
              <a:t>✓ Procédé stable</a:t>
            </a:r>
            <a:endParaRPr lang="en-US" sz="850" dirty="0"/>
          </a:p>
        </p:txBody>
      </p:sp>
      <p:sp>
        <p:nvSpPr>
          <p:cNvPr id="72" name="Shape 70"/>
          <p:cNvSpPr/>
          <p:nvPr/>
        </p:nvSpPr>
        <p:spPr>
          <a:xfrm>
            <a:off x="4754880" y="3337560"/>
            <a:ext cx="1188720" cy="338328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3" name="Text 71"/>
          <p:cNvSpPr/>
          <p:nvPr/>
        </p:nvSpPr>
        <p:spPr>
          <a:xfrm>
            <a:off x="4791456" y="3337560"/>
            <a:ext cx="111556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Régression</a:t>
            </a:r>
            <a:endParaRPr lang="en-US" sz="850" dirty="0"/>
          </a:p>
        </p:txBody>
      </p:sp>
      <p:sp>
        <p:nvSpPr>
          <p:cNvPr id="74" name="Shape 72"/>
          <p:cNvSpPr/>
          <p:nvPr/>
        </p:nvSpPr>
        <p:spPr>
          <a:xfrm>
            <a:off x="5943600" y="3337560"/>
            <a:ext cx="1554480" cy="338328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5" name="Text 73"/>
          <p:cNvSpPr/>
          <p:nvPr/>
        </p:nvSpPr>
        <p:spPr>
          <a:xfrm>
            <a:off x="5980176" y="3337560"/>
            <a:ext cx="148132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Pente non-significative</a:t>
            </a:r>
            <a:endParaRPr lang="en-US" sz="850" dirty="0"/>
          </a:p>
        </p:txBody>
      </p:sp>
      <p:sp>
        <p:nvSpPr>
          <p:cNvPr id="76" name="Shape 74"/>
          <p:cNvSpPr/>
          <p:nvPr/>
        </p:nvSpPr>
        <p:spPr>
          <a:xfrm>
            <a:off x="7498080" y="3337560"/>
            <a:ext cx="1463040" cy="338328"/>
          </a:xfrm>
          <a:prstGeom prst="rect">
            <a:avLst/>
          </a:prstGeom>
          <a:solidFill>
            <a:srgbClr val="F7FAF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7" name="Text 75"/>
          <p:cNvSpPr/>
          <p:nvPr/>
        </p:nvSpPr>
        <p:spPr>
          <a:xfrm>
            <a:off x="7534656" y="3337560"/>
            <a:ext cx="138988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7AE60"/>
                </a:solidFill>
              </a:rPr>
              <a:t>✓ Pas de dérive</a:t>
            </a:r>
            <a:endParaRPr lang="en-US" sz="850" dirty="0"/>
          </a:p>
        </p:txBody>
      </p:sp>
      <p:sp>
        <p:nvSpPr>
          <p:cNvPr id="78" name="Shape 76"/>
          <p:cNvSpPr/>
          <p:nvPr/>
        </p:nvSpPr>
        <p:spPr>
          <a:xfrm>
            <a:off x="274320" y="3767328"/>
            <a:ext cx="8595360" cy="25603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9" name="Text 77"/>
          <p:cNvSpPr/>
          <p:nvPr/>
        </p:nvSpPr>
        <p:spPr>
          <a:xfrm>
            <a:off x="320040" y="3767328"/>
            <a:ext cx="84124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FFFFFF"/>
                </a:solidFill>
              </a:rPr>
              <a:t>Erreurs Courantes à Éviter</a:t>
            </a:r>
            <a:endParaRPr lang="en-US" sz="1000" dirty="0"/>
          </a:p>
        </p:txBody>
      </p:sp>
      <p:sp>
        <p:nvSpPr>
          <p:cNvPr id="80" name="Shape 78"/>
          <p:cNvSpPr/>
          <p:nvPr/>
        </p:nvSpPr>
        <p:spPr>
          <a:xfrm>
            <a:off x="274320" y="4059936"/>
            <a:ext cx="4160520" cy="301752"/>
          </a:xfrm>
          <a:prstGeom prst="rect">
            <a:avLst/>
          </a:prstGeom>
          <a:solidFill>
            <a:srgbClr val="FFFFFF"/>
          </a:solidFill>
          <a:ln w="635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1" name="Shape 79"/>
          <p:cNvSpPr/>
          <p:nvPr/>
        </p:nvSpPr>
        <p:spPr>
          <a:xfrm>
            <a:off x="274320" y="4059936"/>
            <a:ext cx="54864" cy="301752"/>
          </a:xfrm>
          <a:prstGeom prst="rect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2" name="Text 80"/>
          <p:cNvSpPr/>
          <p:nvPr/>
        </p:nvSpPr>
        <p:spPr>
          <a:xfrm>
            <a:off x="393192" y="4059936"/>
            <a:ext cx="146304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E74C3C"/>
                </a:solidFill>
              </a:rPr>
              <a:t>✗ Ignorer le test de normalité</a:t>
            </a:r>
            <a:endParaRPr lang="en-US" sz="900" dirty="0"/>
          </a:p>
        </p:txBody>
      </p:sp>
      <p:sp>
        <p:nvSpPr>
          <p:cNvPr id="83" name="Text 81"/>
          <p:cNvSpPr/>
          <p:nvPr/>
        </p:nvSpPr>
        <p:spPr>
          <a:xfrm>
            <a:off x="1883664" y="4059936"/>
            <a:ext cx="246888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Tests statistiques invalides → décision indefendable</a:t>
            </a:r>
            <a:endParaRPr lang="en-US" sz="850" dirty="0"/>
          </a:p>
        </p:txBody>
      </p:sp>
      <p:sp>
        <p:nvSpPr>
          <p:cNvPr id="84" name="Shape 82"/>
          <p:cNvSpPr/>
          <p:nvPr/>
        </p:nvSpPr>
        <p:spPr>
          <a:xfrm>
            <a:off x="4617720" y="4059936"/>
            <a:ext cx="4160520" cy="301752"/>
          </a:xfrm>
          <a:prstGeom prst="rect">
            <a:avLst/>
          </a:prstGeom>
          <a:solidFill>
            <a:srgbClr val="FFFFFF"/>
          </a:solidFill>
          <a:ln w="635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5" name="Shape 83"/>
          <p:cNvSpPr/>
          <p:nvPr/>
        </p:nvSpPr>
        <p:spPr>
          <a:xfrm>
            <a:off x="4617720" y="4059936"/>
            <a:ext cx="54864" cy="301752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6" name="Text 84"/>
          <p:cNvSpPr/>
          <p:nvPr/>
        </p:nvSpPr>
        <p:spPr>
          <a:xfrm>
            <a:off x="4736592" y="4059936"/>
            <a:ext cx="146304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E67E22"/>
                </a:solidFill>
              </a:rPr>
              <a:t>✗ Utiliser KS par défaut</a:t>
            </a:r>
            <a:endParaRPr lang="en-US" sz="900" dirty="0"/>
          </a:p>
        </p:txBody>
      </p:sp>
      <p:sp>
        <p:nvSpPr>
          <p:cNvPr id="87" name="Text 85"/>
          <p:cNvSpPr/>
          <p:nvPr/>
        </p:nvSpPr>
        <p:spPr>
          <a:xfrm>
            <a:off x="6227064" y="4059936"/>
            <a:ext cx="246888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Faible puissance → faux négatifs → Préférer Shapiro-Wilk</a:t>
            </a:r>
            <a:endParaRPr lang="en-US" sz="850" dirty="0"/>
          </a:p>
        </p:txBody>
      </p:sp>
      <p:sp>
        <p:nvSpPr>
          <p:cNvPr id="88" name="Shape 86"/>
          <p:cNvSpPr/>
          <p:nvPr/>
        </p:nvSpPr>
        <p:spPr>
          <a:xfrm>
            <a:off x="274320" y="4398264"/>
            <a:ext cx="4160520" cy="301752"/>
          </a:xfrm>
          <a:prstGeom prst="rect">
            <a:avLst/>
          </a:prstGeom>
          <a:solidFill>
            <a:srgbClr val="FFFFFF"/>
          </a:solidFill>
          <a:ln w="635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9" name="Shape 87"/>
          <p:cNvSpPr/>
          <p:nvPr/>
        </p:nvSpPr>
        <p:spPr>
          <a:xfrm>
            <a:off x="274320" y="4398264"/>
            <a:ext cx="54864" cy="301752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0" name="Text 88"/>
          <p:cNvSpPr/>
          <p:nvPr/>
        </p:nvSpPr>
        <p:spPr>
          <a:xfrm>
            <a:off x="393192" y="4398264"/>
            <a:ext cx="146304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E67E22"/>
                </a:solidFill>
              </a:rPr>
              <a:t>✗ p-value inversée</a:t>
            </a:r>
            <a:endParaRPr lang="en-US" sz="900" dirty="0"/>
          </a:p>
        </p:txBody>
      </p:sp>
      <p:sp>
        <p:nvSpPr>
          <p:cNvPr id="91" name="Text 89"/>
          <p:cNvSpPr/>
          <p:nvPr/>
        </p:nvSpPr>
        <p:spPr>
          <a:xfrm>
            <a:off x="1883664" y="4398264"/>
            <a:ext cx="246888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p ≥ 0.05 = Normal, p &lt; 0.05 = Non-normal (pas l'inverse !)</a:t>
            </a:r>
            <a:endParaRPr lang="en-US" sz="850" dirty="0"/>
          </a:p>
        </p:txBody>
      </p:sp>
      <p:sp>
        <p:nvSpPr>
          <p:cNvPr id="92" name="Shape 90"/>
          <p:cNvSpPr/>
          <p:nvPr/>
        </p:nvSpPr>
        <p:spPr>
          <a:xfrm>
            <a:off x="4617720" y="4398264"/>
            <a:ext cx="4160520" cy="301752"/>
          </a:xfrm>
          <a:prstGeom prst="rect">
            <a:avLst/>
          </a:prstGeom>
          <a:solidFill>
            <a:srgbClr val="FFFFFF"/>
          </a:solidFill>
          <a:ln w="635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3" name="Shape 91"/>
          <p:cNvSpPr/>
          <p:nvPr/>
        </p:nvSpPr>
        <p:spPr>
          <a:xfrm>
            <a:off x="4617720" y="4398264"/>
            <a:ext cx="54864" cy="301752"/>
          </a:xfrm>
          <a:prstGeom prst="rect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4" name="Text 92"/>
          <p:cNvSpPr/>
          <p:nvPr/>
        </p:nvSpPr>
        <p:spPr>
          <a:xfrm>
            <a:off x="4736592" y="4398264"/>
            <a:ext cx="146304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E74C3C"/>
                </a:solidFill>
              </a:rPr>
              <a:t>✗ Grubbs sur n &lt; 3</a:t>
            </a:r>
            <a:endParaRPr lang="en-US" sz="900" dirty="0"/>
          </a:p>
        </p:txBody>
      </p:sp>
      <p:sp>
        <p:nvSpPr>
          <p:cNvPr id="95" name="Text 93"/>
          <p:cNvSpPr/>
          <p:nvPr/>
        </p:nvSpPr>
        <p:spPr>
          <a:xfrm>
            <a:off x="6227064" y="4398264"/>
            <a:ext cx="246888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Test statistiquement invalide — minimum 3 observations requis</a:t>
            </a:r>
            <a:endParaRPr lang="en-US" sz="850" dirty="0"/>
          </a:p>
        </p:txBody>
      </p:sp>
      <p:sp>
        <p:nvSpPr>
          <p:cNvPr id="96" name="Shape 9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7" name="Text 95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98" name="Text 96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18</a:t>
            </a:r>
            <a:endParaRPr lang="en-US" sz="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2.2.9 &amp; 2.3.9 — Checklists de Conformité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Avant tout retest (Phase 2) et avant test de Grubbs — Vérifications obligatoires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4206240" cy="3611880"/>
          </a:xfrm>
          <a:prstGeom prst="rect">
            <a:avLst/>
          </a:prstGeom>
          <a:solidFill>
            <a:srgbClr val="FFFFFF"/>
          </a:solidFill>
          <a:ln w="19050">
            <a:solidFill>
              <a:srgbClr val="2E75B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960120"/>
            <a:ext cx="4206240" cy="38404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65760" y="978408"/>
            <a:ext cx="4023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☑  Checklist Retest Phase 2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347472" y="1417320"/>
            <a:ext cx="4059936" cy="347472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365760" y="1435608"/>
            <a:ext cx="310896" cy="310896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65760" y="1435608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✓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749808" y="1435608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Phase 1 complète et documentée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347472" y="1792224"/>
            <a:ext cx="4059936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365760" y="1810512"/>
            <a:ext cx="310896" cy="310896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365760" y="181051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✓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749808" y="1810512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Autorisation QA écrite obtenue avant démarrage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347472" y="2167128"/>
            <a:ext cx="4059936" cy="347472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365760" y="2185416"/>
            <a:ext cx="310896" cy="310896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65760" y="2185416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✓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749808" y="2185416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Plan de retest défini a priori (nb, type, critères)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347472" y="2542032"/>
            <a:ext cx="4059936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365760" y="2560320"/>
            <a:ext cx="310896" cy="310896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65760" y="2560320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✓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749808" y="2560320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Analyste expérimenté et différent de l'original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347472" y="2916936"/>
            <a:ext cx="4059936" cy="347472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365760" y="2935224"/>
            <a:ext cx="310896" cy="310896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65760" y="293522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✓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749808" y="2935224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Même méthode analytique approuvée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347472" y="3291840"/>
            <a:ext cx="4059936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Shape 28"/>
          <p:cNvSpPr/>
          <p:nvPr/>
        </p:nvSpPr>
        <p:spPr>
          <a:xfrm>
            <a:off x="365760" y="3310128"/>
            <a:ext cx="310896" cy="310896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365760" y="3310128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!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749808" y="3310128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Nombre de retests défini AVANT exécution</a:t>
            </a:r>
            <a:endParaRPr lang="en-US" sz="950" dirty="0"/>
          </a:p>
        </p:txBody>
      </p:sp>
      <p:sp>
        <p:nvSpPr>
          <p:cNvPr id="33" name="Shape 31"/>
          <p:cNvSpPr/>
          <p:nvPr/>
        </p:nvSpPr>
        <p:spPr>
          <a:xfrm>
            <a:off x="347472" y="3666744"/>
            <a:ext cx="4059936" cy="347472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Shape 32"/>
          <p:cNvSpPr/>
          <p:nvPr/>
        </p:nvSpPr>
        <p:spPr>
          <a:xfrm>
            <a:off x="365760" y="3685032"/>
            <a:ext cx="310896" cy="310896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365760" y="36850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✓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749808" y="3685032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Tous les résultats seront conservés et rapportés</a:t>
            </a:r>
            <a:endParaRPr lang="en-US" sz="950" dirty="0"/>
          </a:p>
        </p:txBody>
      </p:sp>
      <p:sp>
        <p:nvSpPr>
          <p:cNvPr id="37" name="Shape 35"/>
          <p:cNvSpPr/>
          <p:nvPr/>
        </p:nvSpPr>
        <p:spPr>
          <a:xfrm>
            <a:off x="347472" y="4041648"/>
            <a:ext cx="4059936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Shape 36"/>
          <p:cNvSpPr/>
          <p:nvPr/>
        </p:nvSpPr>
        <p:spPr>
          <a:xfrm>
            <a:off x="365760" y="4059936"/>
            <a:ext cx="310896" cy="310896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365760" y="4059936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!</a:t>
            </a:r>
            <a:endParaRPr lang="en-US" sz="1100" dirty="0"/>
          </a:p>
        </p:txBody>
      </p:sp>
      <p:sp>
        <p:nvSpPr>
          <p:cNvPr id="40" name="Text 38"/>
          <p:cNvSpPr/>
          <p:nvPr/>
        </p:nvSpPr>
        <p:spPr>
          <a:xfrm>
            <a:off x="749808" y="4059936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Critères d'acceptation prédéfinis dans SOP</a:t>
            </a:r>
            <a:endParaRPr lang="en-US" sz="950" dirty="0"/>
          </a:p>
        </p:txBody>
      </p:sp>
      <p:sp>
        <p:nvSpPr>
          <p:cNvPr id="41" name="Shape 39"/>
          <p:cNvSpPr/>
          <p:nvPr/>
        </p:nvSpPr>
        <p:spPr>
          <a:xfrm>
            <a:off x="4663440" y="960120"/>
            <a:ext cx="4206240" cy="3611880"/>
          </a:xfrm>
          <a:prstGeom prst="rect">
            <a:avLst/>
          </a:prstGeom>
          <a:solidFill>
            <a:srgbClr val="FFFFFF"/>
          </a:solidFill>
          <a:ln w="19050">
            <a:solidFill>
              <a:srgbClr val="17818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2" name="Shape 40"/>
          <p:cNvSpPr/>
          <p:nvPr/>
        </p:nvSpPr>
        <p:spPr>
          <a:xfrm>
            <a:off x="4663440" y="960120"/>
            <a:ext cx="4206240" cy="384048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4754880" y="978408"/>
            <a:ext cx="4023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☑  Checklist Pré-Test de Grubbs</a:t>
            </a:r>
            <a:endParaRPr lang="en-US" sz="1200" dirty="0"/>
          </a:p>
        </p:txBody>
      </p:sp>
      <p:sp>
        <p:nvSpPr>
          <p:cNvPr id="44" name="Shape 42"/>
          <p:cNvSpPr/>
          <p:nvPr/>
        </p:nvSpPr>
        <p:spPr>
          <a:xfrm>
            <a:off x="4736592" y="1417320"/>
            <a:ext cx="4059936" cy="347472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Shape 43"/>
          <p:cNvSpPr/>
          <p:nvPr/>
        </p:nvSpPr>
        <p:spPr>
          <a:xfrm>
            <a:off x="4754880" y="1435608"/>
            <a:ext cx="310896" cy="310896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4754880" y="1435608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✓</a:t>
            </a:r>
            <a:endParaRPr lang="en-US" sz="1100" dirty="0"/>
          </a:p>
        </p:txBody>
      </p:sp>
      <p:sp>
        <p:nvSpPr>
          <p:cNvPr id="47" name="Text 45"/>
          <p:cNvSpPr/>
          <p:nvPr/>
        </p:nvSpPr>
        <p:spPr>
          <a:xfrm>
            <a:off x="5138928" y="1435608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n ≥ 3 observations disponibles</a:t>
            </a:r>
            <a:endParaRPr lang="en-US" sz="950" dirty="0"/>
          </a:p>
        </p:txBody>
      </p:sp>
      <p:sp>
        <p:nvSpPr>
          <p:cNvPr id="48" name="Shape 46"/>
          <p:cNvSpPr/>
          <p:nvPr/>
        </p:nvSpPr>
        <p:spPr>
          <a:xfrm>
            <a:off x="4736592" y="1792224"/>
            <a:ext cx="4059936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Shape 47"/>
          <p:cNvSpPr/>
          <p:nvPr/>
        </p:nvSpPr>
        <p:spPr>
          <a:xfrm>
            <a:off x="4754880" y="1810512"/>
            <a:ext cx="310896" cy="310896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4754880" y="181051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✓</a:t>
            </a:r>
            <a:endParaRPr lang="en-US" sz="1100" dirty="0"/>
          </a:p>
        </p:txBody>
      </p:sp>
      <p:sp>
        <p:nvSpPr>
          <p:cNvPr id="51" name="Text 49"/>
          <p:cNvSpPr/>
          <p:nvPr/>
        </p:nvSpPr>
        <p:spPr>
          <a:xfrm>
            <a:off x="5138928" y="1810512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Test de normalité exécuté (Shapiro-Wilk ou AD)</a:t>
            </a:r>
            <a:endParaRPr lang="en-US" sz="950" dirty="0"/>
          </a:p>
        </p:txBody>
      </p:sp>
      <p:sp>
        <p:nvSpPr>
          <p:cNvPr id="52" name="Shape 50"/>
          <p:cNvSpPr/>
          <p:nvPr/>
        </p:nvSpPr>
        <p:spPr>
          <a:xfrm>
            <a:off x="4736592" y="2167128"/>
            <a:ext cx="4059936" cy="347472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Shape 51"/>
          <p:cNvSpPr/>
          <p:nvPr/>
        </p:nvSpPr>
        <p:spPr>
          <a:xfrm>
            <a:off x="4754880" y="2185416"/>
            <a:ext cx="310896" cy="310896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4754880" y="2185416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✓</a:t>
            </a:r>
            <a:endParaRPr lang="en-US" sz="1100" dirty="0"/>
          </a:p>
        </p:txBody>
      </p:sp>
      <p:sp>
        <p:nvSpPr>
          <p:cNvPr id="55" name="Text 53"/>
          <p:cNvSpPr/>
          <p:nvPr/>
        </p:nvSpPr>
        <p:spPr>
          <a:xfrm>
            <a:off x="5138928" y="2185416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p-value ≥ 0.05 → normalité confirmée</a:t>
            </a:r>
            <a:endParaRPr lang="en-US" sz="950" dirty="0"/>
          </a:p>
        </p:txBody>
      </p:sp>
      <p:sp>
        <p:nvSpPr>
          <p:cNvPr id="56" name="Shape 54"/>
          <p:cNvSpPr/>
          <p:nvPr/>
        </p:nvSpPr>
        <p:spPr>
          <a:xfrm>
            <a:off x="4736592" y="2542032"/>
            <a:ext cx="4059936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Shape 55"/>
          <p:cNvSpPr/>
          <p:nvPr/>
        </p:nvSpPr>
        <p:spPr>
          <a:xfrm>
            <a:off x="4754880" y="2560320"/>
            <a:ext cx="310896" cy="310896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4754880" y="2560320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!</a:t>
            </a:r>
            <a:endParaRPr lang="en-US" sz="1100" dirty="0"/>
          </a:p>
        </p:txBody>
      </p:sp>
      <p:sp>
        <p:nvSpPr>
          <p:cNvPr id="59" name="Text 57"/>
          <p:cNvSpPr/>
          <p:nvPr/>
        </p:nvSpPr>
        <p:spPr>
          <a:xfrm>
            <a:off x="5138928" y="2560320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Distribution normale validée graphiquement (Probability Plot)</a:t>
            </a:r>
            <a:endParaRPr lang="en-US" sz="950" dirty="0"/>
          </a:p>
        </p:txBody>
      </p:sp>
      <p:sp>
        <p:nvSpPr>
          <p:cNvPr id="60" name="Shape 58"/>
          <p:cNvSpPr/>
          <p:nvPr/>
        </p:nvSpPr>
        <p:spPr>
          <a:xfrm>
            <a:off x="4736592" y="2916936"/>
            <a:ext cx="4059936" cy="347472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Shape 59"/>
          <p:cNvSpPr/>
          <p:nvPr/>
        </p:nvSpPr>
        <p:spPr>
          <a:xfrm>
            <a:off x="4754880" y="2935224"/>
            <a:ext cx="310896" cy="310896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4754880" y="293522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✓</a:t>
            </a:r>
            <a:endParaRPr lang="en-US" sz="1100" dirty="0"/>
          </a:p>
        </p:txBody>
      </p:sp>
      <p:sp>
        <p:nvSpPr>
          <p:cNvPr id="63" name="Text 61"/>
          <p:cNvSpPr/>
          <p:nvPr/>
        </p:nvSpPr>
        <p:spPr>
          <a:xfrm>
            <a:off x="5138928" y="2935224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Une seule valeur suspecte identifiée</a:t>
            </a:r>
            <a:endParaRPr lang="en-US" sz="950" dirty="0"/>
          </a:p>
        </p:txBody>
      </p:sp>
      <p:sp>
        <p:nvSpPr>
          <p:cNvPr id="64" name="Shape 62"/>
          <p:cNvSpPr/>
          <p:nvPr/>
        </p:nvSpPr>
        <p:spPr>
          <a:xfrm>
            <a:off x="4736592" y="3291840"/>
            <a:ext cx="4059936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Shape 63"/>
          <p:cNvSpPr/>
          <p:nvPr/>
        </p:nvSpPr>
        <p:spPr>
          <a:xfrm>
            <a:off x="4754880" y="3310128"/>
            <a:ext cx="310896" cy="310896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6" name="Text 64"/>
          <p:cNvSpPr/>
          <p:nvPr/>
        </p:nvSpPr>
        <p:spPr>
          <a:xfrm>
            <a:off x="4754880" y="3310128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!</a:t>
            </a:r>
            <a:endParaRPr lang="en-US" sz="1100" dirty="0"/>
          </a:p>
        </p:txBody>
      </p:sp>
      <p:sp>
        <p:nvSpPr>
          <p:cNvPr id="67" name="Text 65"/>
          <p:cNvSpPr/>
          <p:nvPr/>
        </p:nvSpPr>
        <p:spPr>
          <a:xfrm>
            <a:off x="5138928" y="3310128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Valeur candidate identifiée AVANT le test</a:t>
            </a:r>
            <a:endParaRPr lang="en-US" sz="950" dirty="0"/>
          </a:p>
        </p:txBody>
      </p:sp>
      <p:sp>
        <p:nvSpPr>
          <p:cNvPr id="68" name="Shape 66"/>
          <p:cNvSpPr/>
          <p:nvPr/>
        </p:nvSpPr>
        <p:spPr>
          <a:xfrm>
            <a:off x="4736592" y="3666744"/>
            <a:ext cx="4059936" cy="347472"/>
          </a:xfrm>
          <a:prstGeom prst="rect">
            <a:avLst/>
          </a:prstGeom>
          <a:solidFill>
            <a:srgbClr val="F7FAFD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9" name="Shape 67"/>
          <p:cNvSpPr/>
          <p:nvPr/>
        </p:nvSpPr>
        <p:spPr>
          <a:xfrm>
            <a:off x="4754880" y="3685032"/>
            <a:ext cx="310896" cy="310896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0" name="Text 68"/>
          <p:cNvSpPr/>
          <p:nvPr/>
        </p:nvSpPr>
        <p:spPr>
          <a:xfrm>
            <a:off x="4754880" y="36850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✓</a:t>
            </a:r>
            <a:endParaRPr lang="en-US" sz="1100" dirty="0"/>
          </a:p>
        </p:txBody>
      </p:sp>
      <p:sp>
        <p:nvSpPr>
          <p:cNvPr id="71" name="Text 69"/>
          <p:cNvSpPr/>
          <p:nvPr/>
        </p:nvSpPr>
        <p:spPr>
          <a:xfrm>
            <a:off x="5138928" y="3685032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α = 0.05 (recommandation FDA)</a:t>
            </a:r>
            <a:endParaRPr lang="en-US" sz="950" dirty="0"/>
          </a:p>
        </p:txBody>
      </p:sp>
      <p:sp>
        <p:nvSpPr>
          <p:cNvPr id="72" name="Shape 70"/>
          <p:cNvSpPr/>
          <p:nvPr/>
        </p:nvSpPr>
        <p:spPr>
          <a:xfrm>
            <a:off x="4736592" y="4041648"/>
            <a:ext cx="4059936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3" name="Shape 71"/>
          <p:cNvSpPr/>
          <p:nvPr/>
        </p:nvSpPr>
        <p:spPr>
          <a:xfrm>
            <a:off x="4754880" y="4059936"/>
            <a:ext cx="310896" cy="310896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4" name="Text 72"/>
          <p:cNvSpPr/>
          <p:nvPr/>
        </p:nvSpPr>
        <p:spPr>
          <a:xfrm>
            <a:off x="4754880" y="4059936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✓</a:t>
            </a:r>
            <a:endParaRPr lang="en-US" sz="1100" dirty="0"/>
          </a:p>
        </p:txBody>
      </p:sp>
      <p:sp>
        <p:nvSpPr>
          <p:cNvPr id="75" name="Text 73"/>
          <p:cNvSpPr/>
          <p:nvPr/>
        </p:nvSpPr>
        <p:spPr>
          <a:xfrm>
            <a:off x="5138928" y="4059936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Sortie Minitab prête à être archivée</a:t>
            </a:r>
            <a:endParaRPr lang="en-US" sz="950" dirty="0"/>
          </a:p>
        </p:txBody>
      </p:sp>
      <p:sp>
        <p:nvSpPr>
          <p:cNvPr id="76" name="Shape 74"/>
          <p:cNvSpPr/>
          <p:nvPr/>
        </p:nvSpPr>
        <p:spPr>
          <a:xfrm>
            <a:off x="274320" y="4617720"/>
            <a:ext cx="8595360" cy="237744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7" name="Shape 75"/>
          <p:cNvSpPr/>
          <p:nvPr/>
        </p:nvSpPr>
        <p:spPr>
          <a:xfrm>
            <a:off x="365760" y="4663440"/>
            <a:ext cx="164592" cy="146304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8" name="Text 76"/>
          <p:cNvSpPr/>
          <p:nvPr/>
        </p:nvSpPr>
        <p:spPr>
          <a:xfrm>
            <a:off x="566928" y="4645152"/>
            <a:ext cx="1828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64748B"/>
                </a:solidFill>
              </a:rPr>
              <a:t>✓ = Élément standard</a:t>
            </a:r>
            <a:endParaRPr lang="en-US" sz="800" dirty="0"/>
          </a:p>
        </p:txBody>
      </p:sp>
      <p:sp>
        <p:nvSpPr>
          <p:cNvPr id="79" name="Shape 77"/>
          <p:cNvSpPr/>
          <p:nvPr/>
        </p:nvSpPr>
        <p:spPr>
          <a:xfrm>
            <a:off x="2743200" y="4663440"/>
            <a:ext cx="164592" cy="146304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0" name="Text 78"/>
          <p:cNvSpPr/>
          <p:nvPr/>
        </p:nvSpPr>
        <p:spPr>
          <a:xfrm>
            <a:off x="2944368" y="4645152"/>
            <a:ext cx="4114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64748B"/>
                </a:solidFill>
              </a:rPr>
              <a:t>! = Point critique souvent omis — attention particulière requise</a:t>
            </a:r>
            <a:endParaRPr lang="en-US" sz="800" dirty="0"/>
          </a:p>
        </p:txBody>
      </p:sp>
      <p:sp>
        <p:nvSpPr>
          <p:cNvPr id="81" name="Shape 79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2" name="Text 80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83" name="Text 81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19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A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2.1 — Boucle d'Investigation en 3 Phases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Approche structurée FDA pour les résultats OOS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20040" y="1005840"/>
            <a:ext cx="8503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La FDA recommande une approche séquentielle permettant de distinguer une erreur analytique d'une non-conformité réelle du lot.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274320" y="1417320"/>
            <a:ext cx="2788920" cy="3246120"/>
          </a:xfrm>
          <a:prstGeom prst="rect">
            <a:avLst/>
          </a:prstGeom>
          <a:solidFill>
            <a:srgbClr val="FFFFFF"/>
          </a:solidFill>
          <a:ln w="19050">
            <a:solidFill>
              <a:srgbClr val="2E75B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274320" y="1417320"/>
            <a:ext cx="2788920" cy="77724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65760" y="144475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FFFFFF"/>
                </a:solidFill>
              </a:rPr>
              <a:t>PHASE 1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365760" y="1691640"/>
            <a:ext cx="2606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Investigation Laboratoire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365760" y="2267712"/>
            <a:ext cx="2606040" cy="256032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11480" y="2267712"/>
            <a:ext cx="2514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2E75B6"/>
                </a:solidFill>
              </a:rPr>
              <a:t>⏱ ≤ 30 jours ouvrés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384048" y="2606040"/>
            <a:ext cx="25877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2E75B6"/>
                </a:solidFill>
              </a:rPr>
              <a:t>▸  </a:t>
            </a:r>
            <a:r>
              <a:rPr lang="en-US" sz="950" dirty="0">
                <a:solidFill>
                  <a:srgbClr val="0D1B2A"/>
                </a:solidFill>
              </a:rPr>
              <a:t>Revue documentaire complète</a:t>
            </a:r>
            <a:endParaRPr lang="en-US" sz="950" dirty="0"/>
          </a:p>
        </p:txBody>
      </p:sp>
      <p:sp>
        <p:nvSpPr>
          <p:cNvPr id="14" name="Text 12"/>
          <p:cNvSpPr/>
          <p:nvPr/>
        </p:nvSpPr>
        <p:spPr>
          <a:xfrm>
            <a:off x="384048" y="3063240"/>
            <a:ext cx="25877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2E75B6"/>
                </a:solidFill>
              </a:rPr>
              <a:t>▸  </a:t>
            </a:r>
            <a:r>
              <a:rPr lang="en-US" sz="950" dirty="0">
                <a:solidFill>
                  <a:srgbClr val="0D1B2A"/>
                </a:solidFill>
              </a:rPr>
              <a:t>Vérification instruments &amp; réactifs</a:t>
            </a:r>
            <a:endParaRPr lang="en-US" sz="950" dirty="0"/>
          </a:p>
        </p:txBody>
      </p:sp>
      <p:sp>
        <p:nvSpPr>
          <p:cNvPr id="15" name="Text 13"/>
          <p:cNvSpPr/>
          <p:nvPr/>
        </p:nvSpPr>
        <p:spPr>
          <a:xfrm>
            <a:off x="384048" y="3520440"/>
            <a:ext cx="25877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2E75B6"/>
                </a:solidFill>
              </a:rPr>
              <a:t>▸  </a:t>
            </a:r>
            <a:r>
              <a:rPr lang="en-US" sz="950" dirty="0">
                <a:solidFill>
                  <a:srgbClr val="0D1B2A"/>
                </a:solidFill>
              </a:rPr>
              <a:t>Entretien analyste</a:t>
            </a:r>
            <a:endParaRPr lang="en-US" sz="950" dirty="0"/>
          </a:p>
        </p:txBody>
      </p:sp>
      <p:sp>
        <p:nvSpPr>
          <p:cNvPr id="16" name="Text 14"/>
          <p:cNvSpPr/>
          <p:nvPr/>
        </p:nvSpPr>
        <p:spPr>
          <a:xfrm>
            <a:off x="384048" y="3977640"/>
            <a:ext cx="25877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2E75B6"/>
                </a:solidFill>
              </a:rPr>
              <a:t>▸  </a:t>
            </a:r>
            <a:r>
              <a:rPr lang="en-US" sz="950" dirty="0">
                <a:solidFill>
                  <a:srgbClr val="0D1B2A"/>
                </a:solidFill>
              </a:rPr>
              <a:t>Aucun retest non autorisé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3017520" y="2971800"/>
            <a:ext cx="246888" cy="109728"/>
          </a:xfrm>
          <a:prstGeom prst="rect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3227832" y="2907792"/>
            <a:ext cx="1828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</a:rPr>
              <a:t>▶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3246120" y="1417320"/>
            <a:ext cx="2788920" cy="3246120"/>
          </a:xfrm>
          <a:prstGeom prst="rect">
            <a:avLst/>
          </a:prstGeom>
          <a:solidFill>
            <a:srgbClr val="FFFFFF"/>
          </a:solidFill>
          <a:ln w="19050">
            <a:solidFill>
              <a:srgbClr val="17818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3246120" y="1417320"/>
            <a:ext cx="2788920" cy="777240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337560" y="144475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FFFFFF"/>
                </a:solidFill>
              </a:rPr>
              <a:t>PHASE 2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3337560" y="1691640"/>
            <a:ext cx="2606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Investigation Élargie</a:t>
            </a:r>
            <a:endParaRPr lang="en-US" sz="1300" dirty="0"/>
          </a:p>
        </p:txBody>
      </p:sp>
      <p:sp>
        <p:nvSpPr>
          <p:cNvPr id="23" name="Shape 21"/>
          <p:cNvSpPr/>
          <p:nvPr/>
        </p:nvSpPr>
        <p:spPr>
          <a:xfrm>
            <a:off x="3337560" y="2267712"/>
            <a:ext cx="2606040" cy="256032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3383280" y="2267712"/>
            <a:ext cx="2514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7818C"/>
                </a:solidFill>
              </a:rPr>
              <a:t>⏱ Si Phase 1 non conclusive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3355848" y="2606040"/>
            <a:ext cx="25877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17818C"/>
                </a:solidFill>
              </a:rPr>
              <a:t>▸  </a:t>
            </a:r>
            <a:r>
              <a:rPr lang="en-US" sz="950" dirty="0">
                <a:solidFill>
                  <a:srgbClr val="0D1B2A"/>
                </a:solidFill>
              </a:rPr>
              <a:t>Réanalyse échantillon d'origine</a:t>
            </a:r>
            <a:endParaRPr lang="en-US" sz="950" dirty="0"/>
          </a:p>
        </p:txBody>
      </p:sp>
      <p:sp>
        <p:nvSpPr>
          <p:cNvPr id="26" name="Text 24"/>
          <p:cNvSpPr/>
          <p:nvPr/>
        </p:nvSpPr>
        <p:spPr>
          <a:xfrm>
            <a:off x="3355848" y="3063240"/>
            <a:ext cx="25877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17818C"/>
                </a:solidFill>
              </a:rPr>
              <a:t>▸  </a:t>
            </a:r>
            <a:r>
              <a:rPr lang="en-US" sz="950" dirty="0">
                <a:solidFill>
                  <a:srgbClr val="0D1B2A"/>
                </a:solidFill>
              </a:rPr>
              <a:t>Nouveaux sous-échantillons</a:t>
            </a:r>
            <a:endParaRPr lang="en-US" sz="950" dirty="0"/>
          </a:p>
        </p:txBody>
      </p:sp>
      <p:sp>
        <p:nvSpPr>
          <p:cNvPr id="27" name="Text 25"/>
          <p:cNvSpPr/>
          <p:nvPr/>
        </p:nvSpPr>
        <p:spPr>
          <a:xfrm>
            <a:off x="3355848" y="3520440"/>
            <a:ext cx="25877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17818C"/>
                </a:solidFill>
              </a:rPr>
              <a:t>▸  </a:t>
            </a:r>
            <a:r>
              <a:rPr lang="en-US" sz="950" dirty="0">
                <a:solidFill>
                  <a:srgbClr val="0D1B2A"/>
                </a:solidFill>
              </a:rPr>
              <a:t>Investigation production</a:t>
            </a:r>
            <a:endParaRPr lang="en-US" sz="950" dirty="0"/>
          </a:p>
        </p:txBody>
      </p:sp>
      <p:sp>
        <p:nvSpPr>
          <p:cNvPr id="28" name="Text 26"/>
          <p:cNvSpPr/>
          <p:nvPr/>
        </p:nvSpPr>
        <p:spPr>
          <a:xfrm>
            <a:off x="3355848" y="3977640"/>
            <a:ext cx="25877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17818C"/>
                </a:solidFill>
              </a:rPr>
              <a:t>▸  </a:t>
            </a:r>
            <a:r>
              <a:rPr lang="en-US" sz="950" dirty="0">
                <a:solidFill>
                  <a:srgbClr val="0D1B2A"/>
                </a:solidFill>
              </a:rPr>
              <a:t>Autorisation QA écrite requise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5989320" y="2971800"/>
            <a:ext cx="246888" cy="109728"/>
          </a:xfrm>
          <a:prstGeom prst="rect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6199632" y="2907792"/>
            <a:ext cx="1828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</a:rPr>
              <a:t>▶</a:t>
            </a:r>
            <a:endParaRPr lang="en-US" sz="1200" dirty="0"/>
          </a:p>
        </p:txBody>
      </p:sp>
      <p:sp>
        <p:nvSpPr>
          <p:cNvPr id="31" name="Shape 29"/>
          <p:cNvSpPr/>
          <p:nvPr/>
        </p:nvSpPr>
        <p:spPr>
          <a:xfrm>
            <a:off x="6217920" y="1417320"/>
            <a:ext cx="2788920" cy="3246120"/>
          </a:xfrm>
          <a:prstGeom prst="rect">
            <a:avLst/>
          </a:prstGeom>
          <a:solidFill>
            <a:srgbClr val="FFFFFF"/>
          </a:solidFill>
          <a:ln w="19050">
            <a:solidFill>
              <a:srgbClr val="E76F51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6217920" y="1417320"/>
            <a:ext cx="2788920" cy="777240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6309360" y="144475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FFFFFF"/>
                </a:solidFill>
              </a:rPr>
              <a:t>PHASE 3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6309360" y="1691640"/>
            <a:ext cx="2606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CAPA &amp; Clôture</a:t>
            </a:r>
            <a:endParaRPr lang="en-US" sz="1300" dirty="0"/>
          </a:p>
        </p:txBody>
      </p:sp>
      <p:sp>
        <p:nvSpPr>
          <p:cNvPr id="35" name="Shape 33"/>
          <p:cNvSpPr/>
          <p:nvPr/>
        </p:nvSpPr>
        <p:spPr>
          <a:xfrm>
            <a:off x="6309360" y="2267712"/>
            <a:ext cx="2606040" cy="256032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6355080" y="2267712"/>
            <a:ext cx="2514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E76F51"/>
                </a:solidFill>
              </a:rPr>
              <a:t>⏱ Selon complexité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6327648" y="2606040"/>
            <a:ext cx="25877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E76F51"/>
                </a:solidFill>
              </a:rPr>
              <a:t>▸  </a:t>
            </a:r>
            <a:r>
              <a:rPr lang="en-US" sz="950" dirty="0">
                <a:solidFill>
                  <a:srgbClr val="0D1B2A"/>
                </a:solidFill>
              </a:rPr>
              <a:t>Cause racine identifiée</a:t>
            </a:r>
            <a:endParaRPr lang="en-US" sz="950" dirty="0"/>
          </a:p>
        </p:txBody>
      </p:sp>
      <p:sp>
        <p:nvSpPr>
          <p:cNvPr id="38" name="Text 36"/>
          <p:cNvSpPr/>
          <p:nvPr/>
        </p:nvSpPr>
        <p:spPr>
          <a:xfrm>
            <a:off x="6327648" y="3063240"/>
            <a:ext cx="25877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E76F51"/>
                </a:solidFill>
              </a:rPr>
              <a:t>▸  </a:t>
            </a:r>
            <a:r>
              <a:rPr lang="en-US" sz="950" dirty="0">
                <a:solidFill>
                  <a:srgbClr val="0D1B2A"/>
                </a:solidFill>
              </a:rPr>
              <a:t>CAPA formalisée</a:t>
            </a:r>
            <a:endParaRPr lang="en-US" sz="950" dirty="0"/>
          </a:p>
        </p:txBody>
      </p:sp>
      <p:sp>
        <p:nvSpPr>
          <p:cNvPr id="39" name="Text 37"/>
          <p:cNvSpPr/>
          <p:nvPr/>
        </p:nvSpPr>
        <p:spPr>
          <a:xfrm>
            <a:off x="6327648" y="3520440"/>
            <a:ext cx="25877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E76F51"/>
                </a:solidFill>
              </a:rPr>
              <a:t>▸  </a:t>
            </a:r>
            <a:r>
              <a:rPr lang="en-US" sz="950" dirty="0">
                <a:solidFill>
                  <a:srgbClr val="0D1B2A"/>
                </a:solidFill>
              </a:rPr>
              <a:t>Vérification d'efficacité J+30/90/180</a:t>
            </a:r>
            <a:endParaRPr lang="en-US" sz="950" dirty="0"/>
          </a:p>
        </p:txBody>
      </p:sp>
      <p:sp>
        <p:nvSpPr>
          <p:cNvPr id="40" name="Text 38"/>
          <p:cNvSpPr/>
          <p:nvPr/>
        </p:nvSpPr>
        <p:spPr>
          <a:xfrm>
            <a:off x="6327648" y="3977640"/>
            <a:ext cx="25877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E76F51"/>
                </a:solidFill>
              </a:rPr>
              <a:t>▸  </a:t>
            </a:r>
            <a:r>
              <a:rPr lang="en-US" sz="950" dirty="0">
                <a:solidFill>
                  <a:srgbClr val="0D1B2A"/>
                </a:solidFill>
              </a:rPr>
              <a:t>Rapport final signé</a:t>
            </a:r>
            <a:endParaRPr lang="en-US" sz="950" dirty="0"/>
          </a:p>
        </p:txBody>
      </p:sp>
      <p:sp>
        <p:nvSpPr>
          <p:cNvPr id="41" name="Shape 39"/>
          <p:cNvSpPr/>
          <p:nvPr/>
        </p:nvSpPr>
        <p:spPr>
          <a:xfrm>
            <a:off x="274320" y="4736592"/>
            <a:ext cx="8595360" cy="109728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320040" y="4617720"/>
            <a:ext cx="8503920" cy="1280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64748B"/>
                </a:solidFill>
              </a:rPr>
              <a:t>Avantages clés : Efficacité · Intégrité (anti testing-into-compliance) · Traçabilité · Conformité FDA / EMA / ICH Q10</a:t>
            </a:r>
            <a:endParaRPr lang="en-US" sz="850" dirty="0"/>
          </a:p>
        </p:txBody>
      </p:sp>
      <p:sp>
        <p:nvSpPr>
          <p:cNvPr id="43" name="Shape 41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45" name="Text 43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2</a:t>
            </a:r>
            <a:endParaRPr lang="en-US" sz="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Shape 2"/>
          <p:cNvSpPr/>
          <p:nvPr/>
        </p:nvSpPr>
        <p:spPr>
          <a:xfrm>
            <a:off x="6858000" y="-1097280"/>
            <a:ext cx="3657600" cy="3657600"/>
          </a:xfrm>
          <a:prstGeom prst="ellipse">
            <a:avLst/>
          </a:prstGeom>
          <a:solidFill>
            <a:srgbClr val="1F3864">
              <a:alpha val="40000"/>
            </a:srgbClr>
          </a:solidFill>
          <a:ln w="12700">
            <a:solidFill>
              <a:srgbClr val="1F3864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6400800" y="3474720"/>
            <a:ext cx="2743200" cy="2743200"/>
          </a:xfrm>
          <a:prstGeom prst="ellipse">
            <a:avLst/>
          </a:prstGeom>
          <a:solidFill>
            <a:srgbClr val="17818C">
              <a:alpha val="25000"/>
            </a:srgbClr>
          </a:solidFill>
          <a:ln w="12700">
            <a:solidFill>
              <a:srgbClr val="17818C">
                <a:alpha val="25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228600"/>
            <a:ext cx="8412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kern="0" spc="500" dirty="0">
                <a:solidFill>
                  <a:srgbClr val="E76F51"/>
                </a:solidFill>
              </a:rPr>
              <a:t>SYNTHÈSE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365760" y="530352"/>
            <a:ext cx="84124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Chapitre 2 — Outils &amp; Méthodes Clés</a:t>
            </a:r>
            <a:endParaRPr lang="en-US" sz="2000" dirty="0"/>
          </a:p>
        </p:txBody>
      </p:sp>
      <p:sp>
        <p:nvSpPr>
          <p:cNvPr id="8" name="Shape 6"/>
          <p:cNvSpPr/>
          <p:nvPr/>
        </p:nvSpPr>
        <p:spPr>
          <a:xfrm>
            <a:off x="365760" y="1051560"/>
            <a:ext cx="4251960" cy="1051560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457200" y="1216152"/>
            <a:ext cx="502920" cy="502920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57200" y="1216152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①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051560" y="1143000"/>
            <a:ext cx="3474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75B6"/>
                </a:solidFill>
              </a:rPr>
              <a:t>Boucle 3 Phases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1051560" y="1435608"/>
            <a:ext cx="3474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BDD7EE"/>
                </a:solidFill>
              </a:rPr>
              <a:t>Phase 1 (labo) → Phase 2 (élargie) → Phase 3 (CAPA) — Progression structurée FDA/EMA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4800600" y="1051560"/>
            <a:ext cx="4251960" cy="1051560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4892040" y="1216152"/>
            <a:ext cx="502920" cy="502920"/>
          </a:xfrm>
          <a:prstGeom prst="ellipse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892040" y="1216152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②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5486400" y="1143000"/>
            <a:ext cx="3474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7818C"/>
                </a:solidFill>
              </a:rPr>
              <a:t>Plan de Retest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5486400" y="1435608"/>
            <a:ext cx="3474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BDD7EE"/>
                </a:solidFill>
              </a:rPr>
              <a:t>Prédéfini · ≤6 sous-échantillons · Tous résultats rapportés · Jamais testing-into-compliance</a:t>
            </a:r>
            <a:endParaRPr lang="en-US" sz="850" dirty="0"/>
          </a:p>
        </p:txBody>
      </p:sp>
      <p:sp>
        <p:nvSpPr>
          <p:cNvPr id="18" name="Shape 16"/>
          <p:cNvSpPr/>
          <p:nvPr/>
        </p:nvSpPr>
        <p:spPr>
          <a:xfrm>
            <a:off x="365760" y="2221992"/>
            <a:ext cx="4251960" cy="1051560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457200" y="2386584"/>
            <a:ext cx="502920" cy="502920"/>
          </a:xfrm>
          <a:prstGeom prst="ellipse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457200" y="2386584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③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1051560" y="2313432"/>
            <a:ext cx="3474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76F51"/>
                </a:solidFill>
              </a:rPr>
              <a:t>Normalité → Grubbs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1051560" y="2606040"/>
            <a:ext cx="3474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BDD7EE"/>
                </a:solidFill>
              </a:rPr>
              <a:t>Shapiro-Wilk d'abord (p≥0.05) → puis Grubbs + cause assignable → exclusion justifiée</a:t>
            </a:r>
            <a:endParaRPr lang="en-US" sz="850" dirty="0"/>
          </a:p>
        </p:txBody>
      </p:sp>
      <p:sp>
        <p:nvSpPr>
          <p:cNvPr id="23" name="Shape 21"/>
          <p:cNvSpPr/>
          <p:nvPr/>
        </p:nvSpPr>
        <p:spPr>
          <a:xfrm>
            <a:off x="4800600" y="2221992"/>
            <a:ext cx="4251960" cy="1051560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Shape 22"/>
          <p:cNvSpPr/>
          <p:nvPr/>
        </p:nvSpPr>
        <p:spPr>
          <a:xfrm>
            <a:off x="4892040" y="2386584"/>
            <a:ext cx="502920" cy="502920"/>
          </a:xfrm>
          <a:prstGeom prst="ellipse">
            <a:avLst/>
          </a:prstGeom>
          <a:solidFill>
            <a:srgbClr val="F4A261"/>
          </a:solidFill>
          <a:ln w="12700">
            <a:solidFill>
              <a:srgbClr val="F4A26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4892040" y="2386584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④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5486400" y="2313432"/>
            <a:ext cx="3474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4A261"/>
                </a:solidFill>
              </a:rPr>
              <a:t>Pareto des Causes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5486400" y="2606040"/>
            <a:ext cx="3474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BDD7EE"/>
                </a:solidFill>
              </a:rPr>
              <a:t>Règle 80/20 — Équipement (46%) et Opérateur (22%) = 68% des OOS → prioriser CAPA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365760" y="3392424"/>
            <a:ext cx="4251960" cy="1051560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457200" y="3557016"/>
            <a:ext cx="502920" cy="502920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57200" y="3557016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⑤</a:t>
            </a:r>
            <a:endParaRPr lang="en-US" sz="1500" dirty="0"/>
          </a:p>
        </p:txBody>
      </p:sp>
      <p:sp>
        <p:nvSpPr>
          <p:cNvPr id="31" name="Text 29"/>
          <p:cNvSpPr/>
          <p:nvPr/>
        </p:nvSpPr>
        <p:spPr>
          <a:xfrm>
            <a:off x="1051560" y="3483864"/>
            <a:ext cx="3474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7AE60"/>
                </a:solidFill>
              </a:rPr>
              <a:t>Cartes I-MR + Nelson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1051560" y="3776472"/>
            <a:ext cx="3474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BDD7EE"/>
                </a:solidFill>
              </a:rPr>
              <a:t>Détection OOT proactive — 4 règles de Nelson intégrées dans Minitab® — Surveillance continue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4800600" y="3392424"/>
            <a:ext cx="4251960" cy="1051560"/>
          </a:xfrm>
          <a:prstGeom prst="rect">
            <a:avLst/>
          </a:prstGeom>
          <a:solidFill>
            <a:srgbClr val="1A2E48"/>
          </a:solidFill>
          <a:ln w="12700">
            <a:solidFill>
              <a:srgbClr val="243D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Shape 32"/>
          <p:cNvSpPr/>
          <p:nvPr/>
        </p:nvSpPr>
        <p:spPr>
          <a:xfrm>
            <a:off x="4892040" y="3557016"/>
            <a:ext cx="502920" cy="502920"/>
          </a:xfrm>
          <a:prstGeom prst="ellipse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4892040" y="3557016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⑥</a:t>
            </a:r>
            <a:endParaRPr lang="en-US" sz="1500" dirty="0"/>
          </a:p>
        </p:txBody>
      </p:sp>
      <p:sp>
        <p:nvSpPr>
          <p:cNvPr id="36" name="Text 34"/>
          <p:cNvSpPr/>
          <p:nvPr/>
        </p:nvSpPr>
        <p:spPr>
          <a:xfrm>
            <a:off x="5486400" y="3483864"/>
            <a:ext cx="3474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67E22"/>
                </a:solidFill>
              </a:rPr>
              <a:t>KPIs de Surveillance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5486400" y="3776472"/>
            <a:ext cx="3474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BDD7EE"/>
                </a:solidFill>
              </a:rPr>
              <a:t>Taux retest &lt;30% · Délai &lt;30j · Récurrence &lt;10% · Efficacité CAPA &gt;90% — Revue mensuelle</a:t>
            </a:r>
            <a:endParaRPr lang="en-US" sz="850" dirty="0"/>
          </a:p>
        </p:txBody>
      </p:sp>
      <p:sp>
        <p:nvSpPr>
          <p:cNvPr id="38" name="Shape 36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274320" y="4892040"/>
            <a:ext cx="8595360" cy="2514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BDD7EE"/>
                </a:solidFill>
              </a:rPr>
              <a:t>Prochain : Chapitre 3 — Outils d'Analyse de Cause Racine (5 Pourquoi · Ishikawa · FMEA · ALCOA+)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A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Phase 1 — Investigation Laboratoire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Revue documentaire et vérification analytique — sans retest autorisé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1024128"/>
            <a:ext cx="2788920" cy="1581912"/>
          </a:xfrm>
          <a:prstGeom prst="rect">
            <a:avLst/>
          </a:prstGeom>
          <a:solidFill>
            <a:srgbClr val="FFFFFF"/>
          </a:solidFill>
          <a:ln w="15240">
            <a:solidFill>
              <a:srgbClr val="2E75B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1024128"/>
            <a:ext cx="2788920" cy="32004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65760" y="1042416"/>
            <a:ext cx="260604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</a:rPr>
              <a:t>Données Brutes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1389888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2E75B6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Chromatogrammes &amp; spectres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365760" y="167335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2E75B6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Calculs manuels/automatiques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365760" y="1956816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2E75B6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Facteurs de dilution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65760" y="2240280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2E75B6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Audit trail (21 CFR Part 11)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3246120" y="1024128"/>
            <a:ext cx="2788920" cy="1581912"/>
          </a:xfrm>
          <a:prstGeom prst="rect">
            <a:avLst/>
          </a:prstGeom>
          <a:solidFill>
            <a:srgbClr val="FFFFFF"/>
          </a:solidFill>
          <a:ln w="15240">
            <a:solidFill>
              <a:srgbClr val="17818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3246120" y="1024128"/>
            <a:ext cx="2788920" cy="320040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3337560" y="1042416"/>
            <a:ext cx="260604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</a:rPr>
              <a:t>Instruments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3337560" y="1389888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17818C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Étalonnage valide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337560" y="167335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17818C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System Suitability Test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3337560" y="1956816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17818C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Maintenance récente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3337560" y="2240280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17818C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Absence d'alarmes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6217920" y="1024128"/>
            <a:ext cx="2788920" cy="1581912"/>
          </a:xfrm>
          <a:prstGeom prst="rect">
            <a:avLst/>
          </a:prstGeom>
          <a:solidFill>
            <a:srgbClr val="FFFFFF"/>
          </a:solidFill>
          <a:ln w="15240">
            <a:solidFill>
              <a:srgbClr val="E76F51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6217920" y="1024128"/>
            <a:ext cx="2788920" cy="320040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6309360" y="1042416"/>
            <a:ext cx="260604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</a:rPr>
              <a:t>Réactifs &amp; Standards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6309360" y="1389888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E76F51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Dates de péremption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6309360" y="167335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E76F51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Conditions de stockage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6309360" y="1956816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E76F51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Traçabilité COA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6309360" y="2240280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E76F51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Préparation documentée</a:t>
            </a:r>
            <a:endParaRPr lang="en-US" sz="900" dirty="0"/>
          </a:p>
        </p:txBody>
      </p:sp>
      <p:sp>
        <p:nvSpPr>
          <p:cNvPr id="27" name="Shape 25"/>
          <p:cNvSpPr/>
          <p:nvPr/>
        </p:nvSpPr>
        <p:spPr>
          <a:xfrm>
            <a:off x="274320" y="2715768"/>
            <a:ext cx="2788920" cy="1581912"/>
          </a:xfrm>
          <a:prstGeom prst="rect">
            <a:avLst/>
          </a:prstGeom>
          <a:solidFill>
            <a:srgbClr val="FFFFFF"/>
          </a:solidFill>
          <a:ln w="15240">
            <a:solidFill>
              <a:srgbClr val="E67E22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274320" y="2715768"/>
            <a:ext cx="2788920" cy="320040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65760" y="2734056"/>
            <a:ext cx="260604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</a:rPr>
              <a:t>Analyste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365760" y="3081528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E67E22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Formation validée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365760" y="336499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E67E22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Qualification récente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365760" y="3648456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E67E22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Entretien factuel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365760" y="3931920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E67E22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Observations notées</a:t>
            </a:r>
            <a:endParaRPr lang="en-US" sz="900" dirty="0"/>
          </a:p>
        </p:txBody>
      </p:sp>
      <p:sp>
        <p:nvSpPr>
          <p:cNvPr id="34" name="Shape 32"/>
          <p:cNvSpPr/>
          <p:nvPr/>
        </p:nvSpPr>
        <p:spPr>
          <a:xfrm>
            <a:off x="3246120" y="2715768"/>
            <a:ext cx="2788920" cy="1581912"/>
          </a:xfrm>
          <a:prstGeom prst="rect">
            <a:avLst/>
          </a:prstGeom>
          <a:solidFill>
            <a:srgbClr val="FFFFFF"/>
          </a:solidFill>
          <a:ln w="15240">
            <a:solidFill>
              <a:srgbClr val="1F386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5" name="Shape 33"/>
          <p:cNvSpPr/>
          <p:nvPr/>
        </p:nvSpPr>
        <p:spPr>
          <a:xfrm>
            <a:off x="3246120" y="2715768"/>
            <a:ext cx="2788920" cy="32004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3337560" y="2734056"/>
            <a:ext cx="260604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</a:rPr>
              <a:t>Méthode Analytique</a:t>
            </a:r>
            <a:endParaRPr lang="en-US" sz="1050" dirty="0"/>
          </a:p>
        </p:txBody>
      </p:sp>
      <p:sp>
        <p:nvSpPr>
          <p:cNvPr id="37" name="Text 35"/>
          <p:cNvSpPr/>
          <p:nvPr/>
        </p:nvSpPr>
        <p:spPr>
          <a:xfrm>
            <a:off x="3337560" y="3081528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1F3864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SOP version approuvée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3337560" y="336499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1F3864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Paramètres conformes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3337560" y="3648456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1F3864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Temps d'équilibration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3337560" y="3931920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1F3864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Critères système</a:t>
            </a:r>
            <a:endParaRPr lang="en-US" sz="900" dirty="0"/>
          </a:p>
        </p:txBody>
      </p:sp>
      <p:sp>
        <p:nvSpPr>
          <p:cNvPr id="41" name="Shape 39"/>
          <p:cNvSpPr/>
          <p:nvPr/>
        </p:nvSpPr>
        <p:spPr>
          <a:xfrm>
            <a:off x="6217920" y="2715768"/>
            <a:ext cx="2788920" cy="1581912"/>
          </a:xfrm>
          <a:prstGeom prst="rect">
            <a:avLst/>
          </a:prstGeom>
          <a:solidFill>
            <a:srgbClr val="FFFFFF"/>
          </a:solidFill>
          <a:ln w="15240">
            <a:solidFill>
              <a:srgbClr val="27AE6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2" name="Shape 40"/>
          <p:cNvSpPr/>
          <p:nvPr/>
        </p:nvSpPr>
        <p:spPr>
          <a:xfrm>
            <a:off x="6217920" y="2715768"/>
            <a:ext cx="2788920" cy="320040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6309360" y="2734056"/>
            <a:ext cx="260604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</a:rPr>
              <a:t>Échantillon</a:t>
            </a:r>
            <a:endParaRPr lang="en-US" sz="1050" dirty="0"/>
          </a:p>
        </p:txBody>
      </p:sp>
      <p:sp>
        <p:nvSpPr>
          <p:cNvPr id="44" name="Text 42"/>
          <p:cNvSpPr/>
          <p:nvPr/>
        </p:nvSpPr>
        <p:spPr>
          <a:xfrm>
            <a:off x="6309360" y="3081528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27AE60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Conditions de stockage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6309360" y="336499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27AE60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Homogénéité vérifiée</a:t>
            </a:r>
            <a:endParaRPr lang="en-US" sz="900" dirty="0"/>
          </a:p>
        </p:txBody>
      </p:sp>
      <p:sp>
        <p:nvSpPr>
          <p:cNvPr id="46" name="Text 44"/>
          <p:cNvSpPr/>
          <p:nvPr/>
        </p:nvSpPr>
        <p:spPr>
          <a:xfrm>
            <a:off x="6309360" y="3648456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27AE60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Pesée &amp; dilution</a:t>
            </a:r>
            <a:endParaRPr lang="en-US" sz="900" dirty="0"/>
          </a:p>
        </p:txBody>
      </p:sp>
      <p:sp>
        <p:nvSpPr>
          <p:cNvPr id="47" name="Text 45"/>
          <p:cNvSpPr/>
          <p:nvPr/>
        </p:nvSpPr>
        <p:spPr>
          <a:xfrm>
            <a:off x="6309360" y="3931920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b="1" dirty="0">
                <a:solidFill>
                  <a:srgbClr val="27AE60"/>
                </a:solidFill>
              </a:rPr>
              <a:t>• </a:t>
            </a:r>
            <a:r>
              <a:rPr lang="en-US" sz="900" dirty="0">
                <a:solidFill>
                  <a:srgbClr val="0D1B2A"/>
                </a:solidFill>
              </a:rPr>
              <a:t>Stabilité</a:t>
            </a:r>
            <a:endParaRPr lang="en-US" sz="900" dirty="0"/>
          </a:p>
        </p:txBody>
      </p:sp>
      <p:sp>
        <p:nvSpPr>
          <p:cNvPr id="48" name="Shape 46"/>
          <p:cNvSpPr/>
          <p:nvPr/>
        </p:nvSpPr>
        <p:spPr>
          <a:xfrm>
            <a:off x="274320" y="4407408"/>
            <a:ext cx="8595360" cy="320040"/>
          </a:xfrm>
          <a:prstGeom prst="rect">
            <a:avLst/>
          </a:prstGeom>
          <a:solidFill>
            <a:srgbClr val="FFF3CD"/>
          </a:solidFill>
          <a:ln w="12700">
            <a:solidFill>
              <a:srgbClr val="F4A26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365760" y="4407408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7E22"/>
                </a:solidFill>
              </a:rPr>
              <a:t>⚠  Règle FDA : Aucun retest autorisé sans cause assignable documentée et approbation QA écrite</a:t>
            </a:r>
            <a:endParaRPr lang="en-US" sz="950" dirty="0"/>
          </a:p>
        </p:txBody>
      </p:sp>
      <p:sp>
        <p:nvSpPr>
          <p:cNvPr id="50" name="Shape 48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52" name="Text 50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3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A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Phases 2 &amp; 3 — Investigation Élargie et CAPA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Escalade structurée et prévention de la récurrence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4206240" cy="3611880"/>
          </a:xfrm>
          <a:prstGeom prst="rect">
            <a:avLst/>
          </a:prstGeom>
          <a:solidFill>
            <a:srgbClr val="FFFFFF"/>
          </a:solidFill>
          <a:ln w="19050">
            <a:solidFill>
              <a:srgbClr val="17818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960120"/>
            <a:ext cx="4206240" cy="384048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65760" y="978408"/>
            <a:ext cx="4023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PHASE 2 — Investigation Élargie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384048" y="1435608"/>
            <a:ext cx="3986784" cy="548640"/>
          </a:xfrm>
          <a:prstGeom prst="rect">
            <a:avLst/>
          </a:prstGeom>
          <a:solidFill>
            <a:srgbClr val="F7FAFD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57200" y="1444752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7818C"/>
                </a:solidFill>
              </a:rPr>
              <a:t>Réanalyse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457200" y="1664208"/>
            <a:ext cx="3840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2–3 répétitions sur échantillon initial, analyste différent</a:t>
            </a:r>
            <a:endParaRPr lang="en-US" sz="850" dirty="0"/>
          </a:p>
        </p:txBody>
      </p:sp>
      <p:sp>
        <p:nvSpPr>
          <p:cNvPr id="12" name="Shape 10"/>
          <p:cNvSpPr/>
          <p:nvPr/>
        </p:nvSpPr>
        <p:spPr>
          <a:xfrm>
            <a:off x="384048" y="2048256"/>
            <a:ext cx="3986784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57200" y="2057400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7818C"/>
                </a:solidFill>
              </a:rPr>
              <a:t>Sous-échantillons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57200" y="2276856"/>
            <a:ext cx="3840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7–10 unités selon lot (haut, milieu, bas du conteneur)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384048" y="2660904"/>
            <a:ext cx="3986784" cy="548640"/>
          </a:xfrm>
          <a:prstGeom prst="rect">
            <a:avLst/>
          </a:prstGeom>
          <a:solidFill>
            <a:srgbClr val="F7FAFD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57200" y="2670048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7818C"/>
                </a:solidFill>
              </a:rPr>
              <a:t>Investigation production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457200" y="2889504"/>
            <a:ext cx="3840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Batch record, équipements, matières premières, HVAC</a:t>
            </a:r>
            <a:endParaRPr lang="en-US" sz="850" dirty="0"/>
          </a:p>
        </p:txBody>
      </p:sp>
      <p:sp>
        <p:nvSpPr>
          <p:cNvPr id="18" name="Shape 16"/>
          <p:cNvSpPr/>
          <p:nvPr/>
        </p:nvSpPr>
        <p:spPr>
          <a:xfrm>
            <a:off x="384048" y="3273552"/>
            <a:ext cx="3986784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457200" y="3282696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7818C"/>
                </a:solidFill>
              </a:rPr>
              <a:t>Cartes de contrôle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457200" y="3502152"/>
            <a:ext cx="3840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I-MR pour visualiser tendances historiques (OOT)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384048" y="3886200"/>
            <a:ext cx="3986784" cy="548640"/>
          </a:xfrm>
          <a:prstGeom prst="rect">
            <a:avLst/>
          </a:prstGeom>
          <a:solidFill>
            <a:srgbClr val="F7FAFD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457200" y="3895344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7818C"/>
                </a:solidFill>
              </a:rPr>
              <a:t>Évaluation risques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457200" y="4114800"/>
            <a:ext cx="3840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ICH Q9 — Impact sur autres lots, stabilité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4663440" y="960120"/>
            <a:ext cx="4206240" cy="3611880"/>
          </a:xfrm>
          <a:prstGeom prst="rect">
            <a:avLst/>
          </a:prstGeom>
          <a:solidFill>
            <a:srgbClr val="FFFFFF"/>
          </a:solidFill>
          <a:ln w="19050">
            <a:solidFill>
              <a:srgbClr val="E76F51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4663440" y="960120"/>
            <a:ext cx="4206240" cy="384048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754880" y="978408"/>
            <a:ext cx="4023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PHASE 3 — CAPA &amp; Clôture</a:t>
            </a:r>
            <a:endParaRPr lang="en-US" sz="1200" dirty="0"/>
          </a:p>
        </p:txBody>
      </p:sp>
      <p:sp>
        <p:nvSpPr>
          <p:cNvPr id="27" name="Shape 25"/>
          <p:cNvSpPr/>
          <p:nvPr/>
        </p:nvSpPr>
        <p:spPr>
          <a:xfrm>
            <a:off x="4773168" y="1435608"/>
            <a:ext cx="3986784" cy="548640"/>
          </a:xfrm>
          <a:prstGeom prst="rect">
            <a:avLst/>
          </a:prstGeom>
          <a:solidFill>
            <a:srgbClr val="F7FAFD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4846320" y="1444752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E76F51"/>
                </a:solidFill>
              </a:rPr>
              <a:t>Cause racine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4846320" y="1664208"/>
            <a:ext cx="3840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5 Pourquoi · Ishikawa · FMEA</a:t>
            </a:r>
            <a:endParaRPr lang="en-US" sz="850" dirty="0"/>
          </a:p>
        </p:txBody>
      </p:sp>
      <p:sp>
        <p:nvSpPr>
          <p:cNvPr id="30" name="Shape 28"/>
          <p:cNvSpPr/>
          <p:nvPr/>
        </p:nvSpPr>
        <p:spPr>
          <a:xfrm>
            <a:off x="4773168" y="2048256"/>
            <a:ext cx="3986784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4846320" y="2057400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E76F51"/>
                </a:solidFill>
              </a:rPr>
              <a:t>Action corrective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4846320" y="2276856"/>
            <a:ext cx="3840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Élimine la cause du problème actuel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4773168" y="2660904"/>
            <a:ext cx="3986784" cy="548640"/>
          </a:xfrm>
          <a:prstGeom prst="rect">
            <a:avLst/>
          </a:prstGeom>
          <a:solidFill>
            <a:srgbClr val="F7FAFD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846320" y="2670048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E76F51"/>
                </a:solidFill>
              </a:rPr>
              <a:t>Action préventive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4846320" y="2889504"/>
            <a:ext cx="3840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Empêche la récurrence sur autres systèmes</a:t>
            </a:r>
            <a:endParaRPr lang="en-US" sz="850" dirty="0"/>
          </a:p>
        </p:txBody>
      </p:sp>
      <p:sp>
        <p:nvSpPr>
          <p:cNvPr id="36" name="Shape 34"/>
          <p:cNvSpPr/>
          <p:nvPr/>
        </p:nvSpPr>
        <p:spPr>
          <a:xfrm>
            <a:off x="4773168" y="3273552"/>
            <a:ext cx="3986784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4846320" y="3282696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E76F51"/>
                </a:solidFill>
              </a:rPr>
              <a:t>Vérification efficacité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4846320" y="3502152"/>
            <a:ext cx="3840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J+30 : implémentation / J+90 : adoption / J+180 : résultats</a:t>
            </a:r>
            <a:endParaRPr lang="en-US" sz="850" dirty="0"/>
          </a:p>
        </p:txBody>
      </p:sp>
      <p:sp>
        <p:nvSpPr>
          <p:cNvPr id="39" name="Shape 37"/>
          <p:cNvSpPr/>
          <p:nvPr/>
        </p:nvSpPr>
        <p:spPr>
          <a:xfrm>
            <a:off x="4773168" y="3886200"/>
            <a:ext cx="3986784" cy="548640"/>
          </a:xfrm>
          <a:prstGeom prst="rect">
            <a:avLst/>
          </a:prstGeom>
          <a:solidFill>
            <a:srgbClr val="F7FAFD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4846320" y="3895344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E76F51"/>
                </a:solidFill>
              </a:rPr>
              <a:t>Clôture documentaire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4846320" y="4114800"/>
            <a:ext cx="3840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Rapport final + justification libération ou rejet</a:t>
            </a:r>
            <a:endParaRPr lang="en-US" sz="850" dirty="0"/>
          </a:p>
        </p:txBody>
      </p:sp>
      <p:sp>
        <p:nvSpPr>
          <p:cNvPr id="42" name="Text 40"/>
          <p:cNvSpPr/>
          <p:nvPr/>
        </p:nvSpPr>
        <p:spPr>
          <a:xfrm>
            <a:off x="4453128" y="256032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F3864"/>
                </a:solidFill>
              </a:rPr>
              <a:t>→</a:t>
            </a:r>
            <a:endParaRPr lang="en-US" sz="2200" dirty="0"/>
          </a:p>
        </p:txBody>
      </p:sp>
      <p:sp>
        <p:nvSpPr>
          <p:cNvPr id="43" name="Shape 41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45" name="Text 43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4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A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2.2 — Plan d'Échantillonnage &amp; Règles de Retest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Cadre réglementaire FDA 2006 &amp; ASTM E2587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8595360" cy="475488"/>
          </a:xfrm>
          <a:prstGeom prst="rect">
            <a:avLst/>
          </a:prstGeom>
          <a:solidFill>
            <a:srgbClr val="FDECEA"/>
          </a:solidFill>
          <a:ln w="1524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65760" y="960120"/>
            <a:ext cx="8412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74C3C"/>
                </a:solidFill>
              </a:rPr>
              <a:t>⛔  TESTING INTO COMPLIANCE  </a:t>
            </a:r>
            <a:r>
              <a:rPr lang="en-US" sz="950" dirty="0">
                <a:solidFill>
                  <a:srgbClr val="8B1A1A"/>
                </a:solidFill>
              </a:rPr>
              <a:t>Multiplier les retests jusqu'à obtenir un résultat conforme = violation grave de la Data Integrity (FDA 483 / Warning Letter)</a:t>
            </a:r>
            <a:endParaRPr lang="en-US" sz="950" dirty="0"/>
          </a:p>
        </p:txBody>
      </p:sp>
      <p:sp>
        <p:nvSpPr>
          <p:cNvPr id="8" name="Shape 6"/>
          <p:cNvSpPr/>
          <p:nvPr/>
        </p:nvSpPr>
        <p:spPr>
          <a:xfrm>
            <a:off x="274320" y="1536192"/>
            <a:ext cx="4160520" cy="822960"/>
          </a:xfrm>
          <a:prstGeom prst="rect">
            <a:avLst/>
          </a:prstGeom>
          <a:solidFill>
            <a:srgbClr val="FFFFFF"/>
          </a:solidFill>
          <a:ln w="12700">
            <a:solidFill>
              <a:srgbClr val="2E75B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274320" y="1536192"/>
            <a:ext cx="54864" cy="82296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11480" y="1581912"/>
            <a:ext cx="914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E75B6"/>
                </a:solidFill>
              </a:rPr>
              <a:t>Phase 1</a:t>
            </a:r>
            <a:endParaRPr lang="en-US" sz="850" dirty="0"/>
          </a:p>
        </p:txBody>
      </p:sp>
      <p:sp>
        <p:nvSpPr>
          <p:cNvPr id="11" name="Text 9"/>
          <p:cNvSpPr/>
          <p:nvPr/>
        </p:nvSpPr>
        <p:spPr>
          <a:xfrm>
            <a:off x="411480" y="1810512"/>
            <a:ext cx="3840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D1B2A"/>
                </a:solidFill>
              </a:rPr>
              <a:t>1 retest max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11480" y="2084832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de l'échantillon d'origine si cause assignable identifiée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4617720" y="1536192"/>
            <a:ext cx="4160520" cy="822960"/>
          </a:xfrm>
          <a:prstGeom prst="rect">
            <a:avLst/>
          </a:prstGeom>
          <a:solidFill>
            <a:srgbClr val="FFFFFF"/>
          </a:solidFill>
          <a:ln w="12700">
            <a:solidFill>
              <a:srgbClr val="17818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4617720" y="1536192"/>
            <a:ext cx="54864" cy="822960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754880" y="1581912"/>
            <a:ext cx="914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7818C"/>
                </a:solidFill>
              </a:rPr>
              <a:t>Phase 2</a:t>
            </a:r>
            <a:endParaRPr lang="en-US" sz="850" dirty="0"/>
          </a:p>
        </p:txBody>
      </p:sp>
      <p:sp>
        <p:nvSpPr>
          <p:cNvPr id="16" name="Text 14"/>
          <p:cNvSpPr/>
          <p:nvPr/>
        </p:nvSpPr>
        <p:spPr>
          <a:xfrm>
            <a:off x="4754880" y="1810512"/>
            <a:ext cx="3840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D1B2A"/>
                </a:solidFill>
              </a:rPr>
              <a:t>≤ 6 sous-ech.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4754880" y="2084832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du même lot, avec autorisation QA écrite préalable obligatoire</a:t>
            </a:r>
            <a:endParaRPr lang="en-US" sz="850" dirty="0"/>
          </a:p>
        </p:txBody>
      </p:sp>
      <p:sp>
        <p:nvSpPr>
          <p:cNvPr id="18" name="Shape 16"/>
          <p:cNvSpPr/>
          <p:nvPr/>
        </p:nvSpPr>
        <p:spPr>
          <a:xfrm>
            <a:off x="274320" y="2496312"/>
            <a:ext cx="4160520" cy="822960"/>
          </a:xfrm>
          <a:prstGeom prst="rect">
            <a:avLst/>
          </a:prstGeom>
          <a:solidFill>
            <a:srgbClr val="FFFFFF"/>
          </a:solidFill>
          <a:ln w="12700">
            <a:solidFill>
              <a:srgbClr val="E76F51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74320" y="2496312"/>
            <a:ext cx="54864" cy="822960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411480" y="2542032"/>
            <a:ext cx="914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E76F51"/>
                </a:solidFill>
              </a:rPr>
              <a:t>Prédéfinition</a:t>
            </a:r>
            <a:endParaRPr lang="en-US" sz="850" dirty="0"/>
          </a:p>
        </p:txBody>
      </p:sp>
      <p:sp>
        <p:nvSpPr>
          <p:cNvPr id="21" name="Text 19"/>
          <p:cNvSpPr/>
          <p:nvPr/>
        </p:nvSpPr>
        <p:spPr>
          <a:xfrm>
            <a:off x="411480" y="2770632"/>
            <a:ext cx="3840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D1B2A"/>
                </a:solidFill>
              </a:rPr>
              <a:t>OBLIGATOIRE</a:t>
            </a:r>
            <a:endParaRPr lang="en-US" sz="1500" dirty="0"/>
          </a:p>
        </p:txBody>
      </p:sp>
      <p:sp>
        <p:nvSpPr>
          <p:cNvPr id="22" name="Text 20"/>
          <p:cNvSpPr/>
          <p:nvPr/>
        </p:nvSpPr>
        <p:spPr>
          <a:xfrm>
            <a:off x="411480" y="3044952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Nombre, type et critères de retest définis AVANT exécution dans la SOP</a:t>
            </a:r>
            <a:endParaRPr lang="en-US" sz="850" dirty="0"/>
          </a:p>
        </p:txBody>
      </p:sp>
      <p:sp>
        <p:nvSpPr>
          <p:cNvPr id="23" name="Shape 21"/>
          <p:cNvSpPr/>
          <p:nvPr/>
        </p:nvSpPr>
        <p:spPr>
          <a:xfrm>
            <a:off x="4617720" y="2496312"/>
            <a:ext cx="4160520" cy="822960"/>
          </a:xfrm>
          <a:prstGeom prst="rect">
            <a:avLst/>
          </a:prstGeom>
          <a:solidFill>
            <a:srgbClr val="FFFFFF"/>
          </a:solidFill>
          <a:ln w="12700">
            <a:solidFill>
              <a:srgbClr val="1F386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4" name="Shape 22"/>
          <p:cNvSpPr/>
          <p:nvPr/>
        </p:nvSpPr>
        <p:spPr>
          <a:xfrm>
            <a:off x="4617720" y="2496312"/>
            <a:ext cx="54864" cy="8229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4754880" y="2542032"/>
            <a:ext cx="914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F3864"/>
                </a:solidFill>
              </a:rPr>
              <a:t>Résultats</a:t>
            </a:r>
            <a:endParaRPr lang="en-US" sz="850" dirty="0"/>
          </a:p>
        </p:txBody>
      </p:sp>
      <p:sp>
        <p:nvSpPr>
          <p:cNvPr id="26" name="Text 24"/>
          <p:cNvSpPr/>
          <p:nvPr/>
        </p:nvSpPr>
        <p:spPr>
          <a:xfrm>
            <a:off x="4754880" y="2770632"/>
            <a:ext cx="3840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D1B2A"/>
                </a:solidFill>
              </a:rPr>
              <a:t>Tous rapportés</a:t>
            </a:r>
            <a:endParaRPr lang="en-US" sz="1500" dirty="0"/>
          </a:p>
        </p:txBody>
      </p:sp>
      <p:sp>
        <p:nvSpPr>
          <p:cNvPr id="27" name="Text 25"/>
          <p:cNvSpPr/>
          <p:nvPr/>
        </p:nvSpPr>
        <p:spPr>
          <a:xfrm>
            <a:off x="4754880" y="3044952"/>
            <a:ext cx="3840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64748B"/>
                </a:solidFill>
              </a:rPr>
              <a:t>Originaux + retests conservés et considérés dans l'évaluation finale</a:t>
            </a:r>
            <a:endParaRPr lang="en-US" sz="850" dirty="0"/>
          </a:p>
        </p:txBody>
      </p:sp>
      <p:sp>
        <p:nvSpPr>
          <p:cNvPr id="28" name="Text 26"/>
          <p:cNvSpPr/>
          <p:nvPr/>
        </p:nvSpPr>
        <p:spPr>
          <a:xfrm>
            <a:off x="274320" y="3511296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F3864"/>
                </a:solidFill>
              </a:rPr>
              <a:t>Taille d'Échantillon par Forme Galénique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274320" y="3794760"/>
            <a:ext cx="2862072" cy="201168"/>
          </a:xfrm>
          <a:prstGeom prst="rect">
            <a:avLst/>
          </a:prstGeom>
          <a:solidFill>
            <a:srgbClr val="1F3864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320040" y="3794760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Forme pharmaceutique</a:t>
            </a:r>
            <a:endParaRPr lang="en-US" sz="850" dirty="0"/>
          </a:p>
        </p:txBody>
      </p:sp>
      <p:sp>
        <p:nvSpPr>
          <p:cNvPr id="31" name="Shape 29"/>
          <p:cNvSpPr/>
          <p:nvPr/>
        </p:nvSpPr>
        <p:spPr>
          <a:xfrm>
            <a:off x="3172968" y="3794760"/>
            <a:ext cx="2862072" cy="201168"/>
          </a:xfrm>
          <a:prstGeom prst="rect">
            <a:avLst/>
          </a:prstGeom>
          <a:solidFill>
            <a:srgbClr val="1F3864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3218688" y="3794760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Taille recommandée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6071616" y="3794760"/>
            <a:ext cx="2862072" cy="201168"/>
          </a:xfrm>
          <a:prstGeom prst="rect">
            <a:avLst/>
          </a:prstGeom>
          <a:solidFill>
            <a:srgbClr val="1F3864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6117336" y="3794760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Justification</a:t>
            </a:r>
            <a:endParaRPr lang="en-US" sz="850" dirty="0"/>
          </a:p>
        </p:txBody>
      </p:sp>
      <p:sp>
        <p:nvSpPr>
          <p:cNvPr id="35" name="Shape 33"/>
          <p:cNvSpPr/>
          <p:nvPr/>
        </p:nvSpPr>
        <p:spPr>
          <a:xfrm>
            <a:off x="274320" y="3995928"/>
            <a:ext cx="2862072" cy="201168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320040" y="3995928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Solides oraux (comprimés, gélules)</a:t>
            </a:r>
            <a:endParaRPr lang="en-US" sz="850" dirty="0"/>
          </a:p>
        </p:txBody>
      </p:sp>
      <p:sp>
        <p:nvSpPr>
          <p:cNvPr id="37" name="Shape 35"/>
          <p:cNvSpPr/>
          <p:nvPr/>
        </p:nvSpPr>
        <p:spPr>
          <a:xfrm>
            <a:off x="3172968" y="3995928"/>
            <a:ext cx="2862072" cy="201168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3218688" y="3995928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7 – 10 unités</a:t>
            </a:r>
            <a:endParaRPr lang="en-US" sz="850" dirty="0"/>
          </a:p>
        </p:txBody>
      </p:sp>
      <p:sp>
        <p:nvSpPr>
          <p:cNvPr id="39" name="Shape 37"/>
          <p:cNvSpPr/>
          <p:nvPr/>
        </p:nvSpPr>
        <p:spPr>
          <a:xfrm>
            <a:off x="6071616" y="3995928"/>
            <a:ext cx="2862072" cy="201168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6117336" y="3995928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Variabilité de mélange</a:t>
            </a:r>
            <a:endParaRPr lang="en-US" sz="850" dirty="0"/>
          </a:p>
        </p:txBody>
      </p:sp>
      <p:sp>
        <p:nvSpPr>
          <p:cNvPr id="41" name="Shape 39"/>
          <p:cNvSpPr/>
          <p:nvPr/>
        </p:nvSpPr>
        <p:spPr>
          <a:xfrm>
            <a:off x="274320" y="4197096"/>
            <a:ext cx="2862072" cy="20116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320040" y="4197096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Liquides (sirops, injections)</a:t>
            </a:r>
            <a:endParaRPr lang="en-US" sz="850" dirty="0"/>
          </a:p>
        </p:txBody>
      </p:sp>
      <p:sp>
        <p:nvSpPr>
          <p:cNvPr id="43" name="Shape 41"/>
          <p:cNvSpPr/>
          <p:nvPr/>
        </p:nvSpPr>
        <p:spPr>
          <a:xfrm>
            <a:off x="3172968" y="4197096"/>
            <a:ext cx="2862072" cy="20116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3218688" y="4197096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3 – 5 unités</a:t>
            </a:r>
            <a:endParaRPr lang="en-US" sz="850" dirty="0"/>
          </a:p>
        </p:txBody>
      </p:sp>
      <p:sp>
        <p:nvSpPr>
          <p:cNvPr id="45" name="Shape 43"/>
          <p:cNvSpPr/>
          <p:nvPr/>
        </p:nvSpPr>
        <p:spPr>
          <a:xfrm>
            <a:off x="6071616" y="4197096"/>
            <a:ext cx="2862072" cy="20116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6117336" y="4197096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Homogénéité supposée</a:t>
            </a:r>
            <a:endParaRPr lang="en-US" sz="850" dirty="0"/>
          </a:p>
        </p:txBody>
      </p:sp>
      <p:sp>
        <p:nvSpPr>
          <p:cNvPr id="47" name="Shape 45"/>
          <p:cNvSpPr/>
          <p:nvPr/>
        </p:nvSpPr>
        <p:spPr>
          <a:xfrm>
            <a:off x="274320" y="4398264"/>
            <a:ext cx="2862072" cy="201168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320040" y="4398264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Semi-solides (crèmes, pommades)</a:t>
            </a:r>
            <a:endParaRPr lang="en-US" sz="850" dirty="0"/>
          </a:p>
        </p:txBody>
      </p:sp>
      <p:sp>
        <p:nvSpPr>
          <p:cNvPr id="49" name="Shape 47"/>
          <p:cNvSpPr/>
          <p:nvPr/>
        </p:nvSpPr>
        <p:spPr>
          <a:xfrm>
            <a:off x="3172968" y="4398264"/>
            <a:ext cx="2862072" cy="201168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3218688" y="4398264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5 – 7 unités</a:t>
            </a:r>
            <a:endParaRPr lang="en-US" sz="850" dirty="0"/>
          </a:p>
        </p:txBody>
      </p:sp>
      <p:sp>
        <p:nvSpPr>
          <p:cNvPr id="51" name="Shape 49"/>
          <p:cNvSpPr/>
          <p:nvPr/>
        </p:nvSpPr>
        <p:spPr>
          <a:xfrm>
            <a:off x="6071616" y="4398264"/>
            <a:ext cx="2862072" cy="201168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6117336" y="4398264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Risque d'hétérogénéité</a:t>
            </a:r>
            <a:endParaRPr lang="en-US" sz="850" dirty="0"/>
          </a:p>
        </p:txBody>
      </p:sp>
      <p:sp>
        <p:nvSpPr>
          <p:cNvPr id="53" name="Shape 51"/>
          <p:cNvSpPr/>
          <p:nvPr/>
        </p:nvSpPr>
        <p:spPr>
          <a:xfrm>
            <a:off x="274320" y="4599432"/>
            <a:ext cx="2862072" cy="20116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320040" y="4599432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Stériles (injectables)</a:t>
            </a:r>
            <a:endParaRPr lang="en-US" sz="850" dirty="0"/>
          </a:p>
        </p:txBody>
      </p:sp>
      <p:sp>
        <p:nvSpPr>
          <p:cNvPr id="55" name="Shape 53"/>
          <p:cNvSpPr/>
          <p:nvPr/>
        </p:nvSpPr>
        <p:spPr>
          <a:xfrm>
            <a:off x="3172968" y="4599432"/>
            <a:ext cx="2862072" cy="20116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3218688" y="4599432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Minimum 3 unités</a:t>
            </a:r>
            <a:endParaRPr lang="en-US" sz="850" dirty="0"/>
          </a:p>
        </p:txBody>
      </p:sp>
      <p:sp>
        <p:nvSpPr>
          <p:cNvPr id="57" name="Shape 55"/>
          <p:cNvSpPr/>
          <p:nvPr/>
        </p:nvSpPr>
        <p:spPr>
          <a:xfrm>
            <a:off x="6071616" y="4599432"/>
            <a:ext cx="2862072" cy="201168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6117336" y="4599432"/>
            <a:ext cx="2788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0D1B2A"/>
                </a:solidFill>
              </a:rPr>
              <a:t>Contrainte de production</a:t>
            </a:r>
            <a:endParaRPr lang="en-US" sz="850" dirty="0"/>
          </a:p>
        </p:txBody>
      </p:sp>
      <p:sp>
        <p:nvSpPr>
          <p:cNvPr id="59" name="Shape 57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0" name="Text 58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61" name="Text 59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5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A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2.3 — Vérification de la Normalité avant Grubbs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Étape préalable indispensable — Minitab : Stat &gt; Basic Statistics &gt; Normality Test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20040" y="987552"/>
            <a:ext cx="8503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64748B"/>
                </a:solidFill>
              </a:rPr>
              <a:t>Appliquer le test de Grubbs sur des données non-normales produit des p-values incorrectes et des décisions erronées.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274320" y="1325880"/>
            <a:ext cx="2788920" cy="1600200"/>
          </a:xfrm>
          <a:prstGeom prst="rect">
            <a:avLst/>
          </a:prstGeom>
          <a:solidFill>
            <a:srgbClr val="FFFFFF"/>
          </a:solidFill>
          <a:ln w="19050">
            <a:solidFill>
              <a:srgbClr val="2E75B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274320" y="1325880"/>
            <a:ext cx="2788920" cy="34747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65760" y="1344168"/>
            <a:ext cx="21945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Shapiro-Wilk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2304288" y="1362456"/>
            <a:ext cx="667512" cy="219456"/>
          </a:xfrm>
          <a:prstGeom prst="rect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FFFFFF">
                <a:alpha val="7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304288" y="1362456"/>
            <a:ext cx="66751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50" b="1" dirty="0">
                <a:solidFill>
                  <a:srgbClr val="2E75B6"/>
                </a:solidFill>
              </a:rPr>
              <a:t>PRIORITÉ 1</a:t>
            </a:r>
            <a:endParaRPr lang="en-US" sz="650" dirty="0"/>
          </a:p>
        </p:txBody>
      </p:sp>
      <p:sp>
        <p:nvSpPr>
          <p:cNvPr id="12" name="Text 10"/>
          <p:cNvSpPr/>
          <p:nvPr/>
        </p:nvSpPr>
        <p:spPr>
          <a:xfrm>
            <a:off x="365760" y="1737360"/>
            <a:ext cx="777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2E75B6"/>
                </a:solidFill>
              </a:rPr>
              <a:t>Taille :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1115568" y="1737360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n &lt; 50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365760" y="2075688"/>
            <a:ext cx="777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2E75B6"/>
                </a:solidFill>
              </a:rPr>
              <a:t>Puissance :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1115568" y="207568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Très élevée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365760" y="2414016"/>
            <a:ext cx="777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2E75B6"/>
                </a:solidFill>
              </a:rPr>
              <a:t>Usage :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1115568" y="241401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★ Recommandé en CQ pharma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3246120" y="1325880"/>
            <a:ext cx="2788920" cy="1600200"/>
          </a:xfrm>
          <a:prstGeom prst="rect">
            <a:avLst/>
          </a:prstGeom>
          <a:solidFill>
            <a:srgbClr val="FFFFFF"/>
          </a:solidFill>
          <a:ln w="19050">
            <a:solidFill>
              <a:srgbClr val="17818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3246120" y="1325880"/>
            <a:ext cx="2788920" cy="347472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3337560" y="1344168"/>
            <a:ext cx="21945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Anderson-Darling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5276088" y="1362456"/>
            <a:ext cx="667512" cy="219456"/>
          </a:xfrm>
          <a:prstGeom prst="rect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FFFFFF">
                <a:alpha val="7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5276088" y="1362456"/>
            <a:ext cx="66751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50" b="1" dirty="0">
                <a:solidFill>
                  <a:srgbClr val="17818C"/>
                </a:solidFill>
              </a:rPr>
              <a:t>PRIORITÉ 2</a:t>
            </a:r>
            <a:endParaRPr lang="en-US" sz="650" dirty="0"/>
          </a:p>
        </p:txBody>
      </p:sp>
      <p:sp>
        <p:nvSpPr>
          <p:cNvPr id="23" name="Text 21"/>
          <p:cNvSpPr/>
          <p:nvPr/>
        </p:nvSpPr>
        <p:spPr>
          <a:xfrm>
            <a:off x="3337560" y="1737360"/>
            <a:ext cx="777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7818C"/>
                </a:solidFill>
              </a:rPr>
              <a:t>Taille :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4087368" y="1737360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n ≥ 20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3337560" y="2075688"/>
            <a:ext cx="777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7818C"/>
                </a:solidFill>
              </a:rPr>
              <a:t>Puissance :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4087368" y="207568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Élevée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3337560" y="2414016"/>
            <a:ext cx="777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7818C"/>
                </a:solidFill>
              </a:rPr>
              <a:t>Usage :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4087368" y="241401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Analyses de tendances OOT (20+ lots)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6217920" y="1325880"/>
            <a:ext cx="2788920" cy="1600200"/>
          </a:xfrm>
          <a:prstGeom prst="rect">
            <a:avLst/>
          </a:prstGeom>
          <a:solidFill>
            <a:srgbClr val="FFFFFF"/>
          </a:solidFill>
          <a:ln w="19050">
            <a:solidFill>
              <a:srgbClr val="64748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0" name="Shape 28"/>
          <p:cNvSpPr/>
          <p:nvPr/>
        </p:nvSpPr>
        <p:spPr>
          <a:xfrm>
            <a:off x="6217920" y="1325880"/>
            <a:ext cx="2788920" cy="347472"/>
          </a:xfrm>
          <a:prstGeom prst="rect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6309360" y="1344168"/>
            <a:ext cx="21945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Ryan-Joiner</a:t>
            </a:r>
            <a:endParaRPr lang="en-US" sz="1200" dirty="0"/>
          </a:p>
        </p:txBody>
      </p:sp>
      <p:sp>
        <p:nvSpPr>
          <p:cNvPr id="32" name="Shape 30"/>
          <p:cNvSpPr/>
          <p:nvPr/>
        </p:nvSpPr>
        <p:spPr>
          <a:xfrm>
            <a:off x="8247888" y="1362456"/>
            <a:ext cx="667512" cy="219456"/>
          </a:xfrm>
          <a:prstGeom prst="rect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FFFFFF">
                <a:alpha val="7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8247888" y="1362456"/>
            <a:ext cx="66751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50" b="1" dirty="0">
                <a:solidFill>
                  <a:srgbClr val="0D1B2A"/>
                </a:solidFill>
              </a:rPr>
              <a:t>ALTERNATIF</a:t>
            </a:r>
            <a:endParaRPr lang="en-US" sz="650" dirty="0"/>
          </a:p>
        </p:txBody>
      </p:sp>
      <p:sp>
        <p:nvSpPr>
          <p:cNvPr id="34" name="Text 32"/>
          <p:cNvSpPr/>
          <p:nvPr/>
        </p:nvSpPr>
        <p:spPr>
          <a:xfrm>
            <a:off x="6309360" y="1737360"/>
            <a:ext cx="777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64748B"/>
                </a:solidFill>
              </a:rPr>
              <a:t>Taille :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7059168" y="1737360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Toutes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6309360" y="2075688"/>
            <a:ext cx="777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64748B"/>
                </a:solidFill>
              </a:rPr>
              <a:t>Puissance :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7059168" y="207568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Similaire S-W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6309360" y="2414016"/>
            <a:ext cx="777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64748B"/>
                </a:solidFill>
              </a:rPr>
              <a:t>Usage :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7059168" y="241401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D1B2A"/>
                </a:solidFill>
              </a:rPr>
              <a:t>Alternatif disponible dans Minitab</a:t>
            </a:r>
            <a:endParaRPr lang="en-US" sz="900" dirty="0"/>
          </a:p>
        </p:txBody>
      </p:sp>
      <p:sp>
        <p:nvSpPr>
          <p:cNvPr id="40" name="Shape 38"/>
          <p:cNvSpPr/>
          <p:nvPr/>
        </p:nvSpPr>
        <p:spPr>
          <a:xfrm>
            <a:off x="274320" y="3035808"/>
            <a:ext cx="8595360" cy="29260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320040" y="3035808"/>
            <a:ext cx="85039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FFFFFF"/>
                </a:solidFill>
              </a:rPr>
              <a:t>RÈGLE DE DÉCISION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274320" y="3364992"/>
            <a:ext cx="8595360" cy="365760"/>
          </a:xfrm>
          <a:prstGeom prst="rect">
            <a:avLst/>
          </a:prstGeom>
          <a:solidFill>
            <a:srgbClr val="EAF7EE"/>
          </a:solidFill>
          <a:ln w="635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365760" y="3364992"/>
            <a:ext cx="1645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27AE60"/>
                </a:solidFill>
              </a:rPr>
              <a:t>p-value ≥ 0.05</a:t>
            </a:r>
            <a:endParaRPr lang="en-US" sz="950" dirty="0"/>
          </a:p>
        </p:txBody>
      </p:sp>
      <p:sp>
        <p:nvSpPr>
          <p:cNvPr id="44" name="Text 42"/>
          <p:cNvSpPr/>
          <p:nvPr/>
        </p:nvSpPr>
        <p:spPr>
          <a:xfrm>
            <a:off x="2011680" y="3364992"/>
            <a:ext cx="274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27AE60"/>
                </a:solidFill>
              </a:rPr>
              <a:t>→</a:t>
            </a:r>
            <a:endParaRPr lang="en-US" sz="1400" dirty="0"/>
          </a:p>
        </p:txBody>
      </p:sp>
      <p:sp>
        <p:nvSpPr>
          <p:cNvPr id="45" name="Text 43"/>
          <p:cNvSpPr/>
          <p:nvPr/>
        </p:nvSpPr>
        <p:spPr>
          <a:xfrm>
            <a:off x="2286000" y="3364992"/>
            <a:ext cx="6400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Normalité non rejetée → Tests paramétriques autorisés (Grubbs applicable)</a:t>
            </a:r>
            <a:endParaRPr lang="en-US" sz="950" dirty="0"/>
          </a:p>
        </p:txBody>
      </p:sp>
      <p:sp>
        <p:nvSpPr>
          <p:cNvPr id="46" name="Shape 44"/>
          <p:cNvSpPr/>
          <p:nvPr/>
        </p:nvSpPr>
        <p:spPr>
          <a:xfrm>
            <a:off x="274320" y="3767328"/>
            <a:ext cx="8595360" cy="365760"/>
          </a:xfrm>
          <a:prstGeom prst="rect">
            <a:avLst/>
          </a:prstGeom>
          <a:solidFill>
            <a:srgbClr val="FDECEA"/>
          </a:solidFill>
          <a:ln w="635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365760" y="3767328"/>
            <a:ext cx="1645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74C3C"/>
                </a:solidFill>
              </a:rPr>
              <a:t>p-value &lt; 0.05</a:t>
            </a:r>
            <a:endParaRPr lang="en-US" sz="950" dirty="0"/>
          </a:p>
        </p:txBody>
      </p:sp>
      <p:sp>
        <p:nvSpPr>
          <p:cNvPr id="48" name="Text 46"/>
          <p:cNvSpPr/>
          <p:nvPr/>
        </p:nvSpPr>
        <p:spPr>
          <a:xfrm>
            <a:off x="2011680" y="3767328"/>
            <a:ext cx="274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E74C3C"/>
                </a:solidFill>
              </a:rPr>
              <a:t>→</a:t>
            </a:r>
            <a:endParaRPr lang="en-US" sz="1400" dirty="0"/>
          </a:p>
        </p:txBody>
      </p:sp>
      <p:sp>
        <p:nvSpPr>
          <p:cNvPr id="49" name="Text 47"/>
          <p:cNvSpPr/>
          <p:nvPr/>
        </p:nvSpPr>
        <p:spPr>
          <a:xfrm>
            <a:off x="2286000" y="3767328"/>
            <a:ext cx="6400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Données non-normales → Test de Dixon ou transformation log (Box-Cox) requis</a:t>
            </a:r>
            <a:endParaRPr lang="en-US" sz="950" dirty="0"/>
          </a:p>
        </p:txBody>
      </p:sp>
      <p:sp>
        <p:nvSpPr>
          <p:cNvPr id="50" name="Shape 48"/>
          <p:cNvSpPr/>
          <p:nvPr/>
        </p:nvSpPr>
        <p:spPr>
          <a:xfrm>
            <a:off x="274320" y="4169664"/>
            <a:ext cx="8595360" cy="365760"/>
          </a:xfrm>
          <a:prstGeom prst="rect">
            <a:avLst/>
          </a:prstGeom>
          <a:solidFill>
            <a:srgbClr val="FFF3CD"/>
          </a:solidFill>
          <a:ln w="635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365760" y="4169664"/>
            <a:ext cx="1645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7E22"/>
                </a:solidFill>
              </a:rPr>
              <a:t>n &lt; 3</a:t>
            </a:r>
            <a:endParaRPr lang="en-US" sz="950" dirty="0"/>
          </a:p>
        </p:txBody>
      </p:sp>
      <p:sp>
        <p:nvSpPr>
          <p:cNvPr id="52" name="Text 50"/>
          <p:cNvSpPr/>
          <p:nvPr/>
        </p:nvSpPr>
        <p:spPr>
          <a:xfrm>
            <a:off x="2011680" y="4169664"/>
            <a:ext cx="274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E67E22"/>
                </a:solidFill>
              </a:rPr>
              <a:t>→</a:t>
            </a:r>
            <a:endParaRPr lang="en-US" sz="1400" dirty="0"/>
          </a:p>
        </p:txBody>
      </p:sp>
      <p:sp>
        <p:nvSpPr>
          <p:cNvPr id="53" name="Text 51"/>
          <p:cNvSpPr/>
          <p:nvPr/>
        </p:nvSpPr>
        <p:spPr>
          <a:xfrm>
            <a:off x="2286000" y="4169664"/>
            <a:ext cx="6400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Test statistiquement invalide → Jugement expert ou Anderson-Darling requis</a:t>
            </a:r>
            <a:endParaRPr lang="en-US" sz="950" dirty="0"/>
          </a:p>
        </p:txBody>
      </p:sp>
      <p:sp>
        <p:nvSpPr>
          <p:cNvPr id="54" name="Shape 52"/>
          <p:cNvSpPr/>
          <p:nvPr/>
        </p:nvSpPr>
        <p:spPr>
          <a:xfrm>
            <a:off x="274320" y="4590288"/>
            <a:ext cx="8595360" cy="128016"/>
          </a:xfrm>
          <a:prstGeom prst="rect">
            <a:avLst/>
          </a:prstGeom>
          <a:solidFill>
            <a:srgbClr val="E8EFF5"/>
          </a:solidFill>
          <a:ln w="12700">
            <a:solidFill>
              <a:srgbClr val="E8EFF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320040" y="4590288"/>
            <a:ext cx="85039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64748B"/>
                </a:solidFill>
              </a:rPr>
              <a:t>Minitab : Stat &gt; Basic Statistics &gt; Normality Test → Shapiro-Wilk (n&lt;50) ou Anderson-Darling (n≥20)</a:t>
            </a:r>
            <a:endParaRPr lang="en-US" sz="800" dirty="0"/>
          </a:p>
        </p:txBody>
      </p:sp>
      <p:sp>
        <p:nvSpPr>
          <p:cNvPr id="56" name="Shape 5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58" name="Text 56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6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A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2.4 — Test de Grubbs — Détection des Valeurs Aberrantes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USP &lt;1010&gt; · FDA Guidance OOS · Minitab : Stat &gt; Quality Tools &gt; Outlier Test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4160520" cy="146304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65760" y="1005840"/>
            <a:ext cx="3977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4A261"/>
                </a:solidFill>
              </a:rPr>
              <a:t>Statistique G de Grubbs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365760" y="1298448"/>
            <a:ext cx="3977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G = max|Xi − X̄| / s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365760" y="1773936"/>
            <a:ext cx="3977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4A261"/>
                </a:solidFill>
              </a:rPr>
              <a:t>Xi</a:t>
            </a:r>
            <a:r>
              <a:rPr lang="en-US" sz="900" dirty="0">
                <a:solidFill>
                  <a:srgbClr val="BDD7EE"/>
                </a:solidFill>
              </a:rPr>
              <a:t> = Valeur suspectée    </a:t>
            </a:r>
            <a:r>
              <a:rPr lang="en-US" sz="900" b="1" dirty="0">
                <a:solidFill>
                  <a:srgbClr val="F4A261"/>
                </a:solidFill>
              </a:rPr>
              <a:t>X̄</a:t>
            </a:r>
            <a:r>
              <a:rPr lang="en-US" sz="900" dirty="0">
                <a:solidFill>
                  <a:srgbClr val="BDD7EE"/>
                </a:solidFill>
              </a:rPr>
              <a:t> = Moyenne    </a:t>
            </a:r>
            <a:r>
              <a:rPr lang="en-US" sz="900" b="1" dirty="0">
                <a:solidFill>
                  <a:srgbClr val="F4A261"/>
                </a:solidFill>
              </a:rPr>
              <a:t>s</a:t>
            </a:r>
            <a:r>
              <a:rPr lang="en-US" sz="900" dirty="0">
                <a:solidFill>
                  <a:srgbClr val="BDD7EE"/>
                </a:solidFill>
              </a:rPr>
              <a:t> = Écart-type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4617720" y="960120"/>
            <a:ext cx="4251960" cy="1463040"/>
          </a:xfrm>
          <a:prstGeom prst="rect">
            <a:avLst/>
          </a:prstGeom>
          <a:solidFill>
            <a:srgbClr val="FFFFFF"/>
          </a:solidFill>
          <a:ln w="15240">
            <a:solidFill>
              <a:srgbClr val="2E75B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4709160" y="1005840"/>
            <a:ext cx="4023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F3864"/>
                </a:solidFill>
              </a:rPr>
              <a:t>Hypothèses du Test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4709160" y="1307592"/>
            <a:ext cx="3977640" cy="329184"/>
          </a:xfrm>
          <a:prstGeom prst="rect">
            <a:avLst/>
          </a:prstGeom>
          <a:solidFill>
            <a:srgbClr val="DEEAF1"/>
          </a:solidFill>
          <a:ln w="1270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800600" y="1307592"/>
            <a:ext cx="38404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F3864"/>
                </a:solidFill>
              </a:rPr>
              <a:t>H₀  Aucune valeur aberrante dans le jeu de données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4709160" y="1673352"/>
            <a:ext cx="3977640" cy="329184"/>
          </a:xfrm>
          <a:prstGeom prst="rect">
            <a:avLst/>
          </a:prstGeom>
          <a:solidFill>
            <a:srgbClr val="FFF3CD"/>
          </a:solidFill>
          <a:ln w="12700">
            <a:solidFill>
              <a:srgbClr val="F4A26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800600" y="1673352"/>
            <a:ext cx="38404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E67E22"/>
                </a:solidFill>
              </a:rPr>
              <a:t>H₁  Au moins une valeur aberrante est présente</a:t>
            </a:r>
            <a:endParaRPr lang="en-US" sz="950" dirty="0"/>
          </a:p>
        </p:txBody>
      </p:sp>
      <p:sp>
        <p:nvSpPr>
          <p:cNvPr id="16" name="Text 14"/>
          <p:cNvSpPr/>
          <p:nvPr/>
        </p:nvSpPr>
        <p:spPr>
          <a:xfrm>
            <a:off x="4709160" y="2039112"/>
            <a:ext cx="4023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64748B"/>
                </a:solidFill>
              </a:rPr>
              <a:t>Pré-requis : données normalement distribuées (vérifier avant)</a:t>
            </a:r>
            <a:endParaRPr lang="en-US" sz="850" dirty="0"/>
          </a:p>
        </p:txBody>
      </p:sp>
      <p:sp>
        <p:nvSpPr>
          <p:cNvPr id="17" name="Text 15"/>
          <p:cNvSpPr/>
          <p:nvPr/>
        </p:nvSpPr>
        <p:spPr>
          <a:xfrm>
            <a:off x="274320" y="2514600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F3864"/>
                </a:solidFill>
              </a:rPr>
              <a:t>Matrice de Décision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274320" y="2807208"/>
            <a:ext cx="1691640" cy="320040"/>
          </a:xfrm>
          <a:prstGeom prst="rect">
            <a:avLst/>
          </a:prstGeom>
          <a:solidFill>
            <a:srgbClr val="1F3864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20040" y="2807208"/>
            <a:ext cx="1600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Normalité</a:t>
            </a:r>
            <a:endParaRPr lang="en-US" sz="850" dirty="0"/>
          </a:p>
        </p:txBody>
      </p:sp>
      <p:sp>
        <p:nvSpPr>
          <p:cNvPr id="20" name="Shape 18"/>
          <p:cNvSpPr/>
          <p:nvPr/>
        </p:nvSpPr>
        <p:spPr>
          <a:xfrm>
            <a:off x="1965960" y="2807208"/>
            <a:ext cx="1783080" cy="320040"/>
          </a:xfrm>
          <a:prstGeom prst="rect">
            <a:avLst/>
          </a:prstGeom>
          <a:solidFill>
            <a:srgbClr val="1F3864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2011680" y="2807208"/>
            <a:ext cx="1691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Test Grubbs</a:t>
            </a:r>
            <a:endParaRPr lang="en-US" sz="850" dirty="0"/>
          </a:p>
        </p:txBody>
      </p:sp>
      <p:sp>
        <p:nvSpPr>
          <p:cNvPr id="22" name="Shape 20"/>
          <p:cNvSpPr/>
          <p:nvPr/>
        </p:nvSpPr>
        <p:spPr>
          <a:xfrm>
            <a:off x="3749040" y="2807208"/>
            <a:ext cx="1554480" cy="320040"/>
          </a:xfrm>
          <a:prstGeom prst="rect">
            <a:avLst/>
          </a:prstGeom>
          <a:solidFill>
            <a:srgbClr val="1F3864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794760" y="2807208"/>
            <a:ext cx="1463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Cause assignable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5303520" y="2807208"/>
            <a:ext cx="1783080" cy="320040"/>
          </a:xfrm>
          <a:prstGeom prst="rect">
            <a:avLst/>
          </a:prstGeom>
          <a:solidFill>
            <a:srgbClr val="1F3864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5349240" y="2807208"/>
            <a:ext cx="1691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Décision</a:t>
            </a:r>
            <a:endParaRPr lang="en-US" sz="850" dirty="0"/>
          </a:p>
        </p:txBody>
      </p:sp>
      <p:sp>
        <p:nvSpPr>
          <p:cNvPr id="26" name="Shape 24"/>
          <p:cNvSpPr/>
          <p:nvPr/>
        </p:nvSpPr>
        <p:spPr>
          <a:xfrm>
            <a:off x="7086600" y="2807208"/>
            <a:ext cx="640080" cy="320040"/>
          </a:xfrm>
          <a:prstGeom prst="rect">
            <a:avLst/>
          </a:prstGeom>
          <a:solidFill>
            <a:srgbClr val="1F3864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7132320" y="2807208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FFFFFF"/>
                </a:solidFill>
              </a:rPr>
              <a:t>Action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274320" y="3145536"/>
            <a:ext cx="1691640" cy="320040"/>
          </a:xfrm>
          <a:prstGeom prst="rect">
            <a:avLst/>
          </a:prstGeom>
          <a:solidFill>
            <a:srgbClr val="EAF7EE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20040" y="3145536"/>
            <a:ext cx="1600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Normal (p ≥ 0.05)</a:t>
            </a:r>
            <a:endParaRPr lang="en-US" sz="800" dirty="0"/>
          </a:p>
        </p:txBody>
      </p:sp>
      <p:sp>
        <p:nvSpPr>
          <p:cNvPr id="30" name="Shape 28"/>
          <p:cNvSpPr/>
          <p:nvPr/>
        </p:nvSpPr>
        <p:spPr>
          <a:xfrm>
            <a:off x="1965960" y="3145536"/>
            <a:ext cx="1783080" cy="320040"/>
          </a:xfrm>
          <a:prstGeom prst="rect">
            <a:avLst/>
          </a:prstGeom>
          <a:solidFill>
            <a:srgbClr val="EAF7EE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2011680" y="3145536"/>
            <a:ext cx="1691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Outlier (p &lt; 0.05)</a:t>
            </a:r>
            <a:endParaRPr lang="en-US" sz="800" dirty="0"/>
          </a:p>
        </p:txBody>
      </p:sp>
      <p:sp>
        <p:nvSpPr>
          <p:cNvPr id="32" name="Shape 30"/>
          <p:cNvSpPr/>
          <p:nvPr/>
        </p:nvSpPr>
        <p:spPr>
          <a:xfrm>
            <a:off x="3749040" y="3145536"/>
            <a:ext cx="1554480" cy="320040"/>
          </a:xfrm>
          <a:prstGeom prst="rect">
            <a:avLst/>
          </a:prstGeom>
          <a:solidFill>
            <a:srgbClr val="EAF7EE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3794760" y="3145536"/>
            <a:ext cx="1463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Trouvée</a:t>
            </a:r>
            <a:endParaRPr lang="en-US" sz="800" dirty="0"/>
          </a:p>
        </p:txBody>
      </p:sp>
      <p:sp>
        <p:nvSpPr>
          <p:cNvPr id="34" name="Shape 32"/>
          <p:cNvSpPr/>
          <p:nvPr/>
        </p:nvSpPr>
        <p:spPr>
          <a:xfrm>
            <a:off x="5303520" y="3145536"/>
            <a:ext cx="1783080" cy="320040"/>
          </a:xfrm>
          <a:prstGeom prst="rect">
            <a:avLst/>
          </a:prstGeom>
          <a:solidFill>
            <a:srgbClr val="EAF7EE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5349240" y="3145536"/>
            <a:ext cx="1691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EXCLUSION JUSTIFIÉE</a:t>
            </a:r>
            <a:endParaRPr lang="en-US" sz="800" dirty="0"/>
          </a:p>
        </p:txBody>
      </p:sp>
      <p:sp>
        <p:nvSpPr>
          <p:cNvPr id="36" name="Shape 34"/>
          <p:cNvSpPr/>
          <p:nvPr/>
        </p:nvSpPr>
        <p:spPr>
          <a:xfrm>
            <a:off x="7086600" y="3145536"/>
            <a:ext cx="640080" cy="320040"/>
          </a:xfrm>
          <a:prstGeom prst="rect">
            <a:avLst/>
          </a:prstGeom>
          <a:solidFill>
            <a:srgbClr val="EAF7EE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7132320" y="3145536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✓</a:t>
            </a:r>
            <a:endParaRPr lang="en-US" sz="800" dirty="0"/>
          </a:p>
        </p:txBody>
      </p:sp>
      <p:sp>
        <p:nvSpPr>
          <p:cNvPr id="38" name="Shape 36"/>
          <p:cNvSpPr/>
          <p:nvPr/>
        </p:nvSpPr>
        <p:spPr>
          <a:xfrm>
            <a:off x="274320" y="3483864"/>
            <a:ext cx="1691640" cy="320040"/>
          </a:xfrm>
          <a:prstGeom prst="rect">
            <a:avLst/>
          </a:prstGeom>
          <a:solidFill>
            <a:srgbClr val="FFF3C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320040" y="3483864"/>
            <a:ext cx="1600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Normal (p ≥ 0.05)</a:t>
            </a:r>
            <a:endParaRPr lang="en-US" sz="800" dirty="0"/>
          </a:p>
        </p:txBody>
      </p:sp>
      <p:sp>
        <p:nvSpPr>
          <p:cNvPr id="40" name="Shape 38"/>
          <p:cNvSpPr/>
          <p:nvPr/>
        </p:nvSpPr>
        <p:spPr>
          <a:xfrm>
            <a:off x="1965960" y="3483864"/>
            <a:ext cx="1783080" cy="320040"/>
          </a:xfrm>
          <a:prstGeom prst="rect">
            <a:avLst/>
          </a:prstGeom>
          <a:solidFill>
            <a:srgbClr val="FFF3C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2011680" y="3483864"/>
            <a:ext cx="1691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Outlier (p &lt; 0.05)</a:t>
            </a:r>
            <a:endParaRPr lang="en-US" sz="800" dirty="0"/>
          </a:p>
        </p:txBody>
      </p:sp>
      <p:sp>
        <p:nvSpPr>
          <p:cNvPr id="42" name="Shape 40"/>
          <p:cNvSpPr/>
          <p:nvPr/>
        </p:nvSpPr>
        <p:spPr>
          <a:xfrm>
            <a:off x="3749040" y="3483864"/>
            <a:ext cx="1554480" cy="320040"/>
          </a:xfrm>
          <a:prstGeom prst="rect">
            <a:avLst/>
          </a:prstGeom>
          <a:solidFill>
            <a:srgbClr val="FFF3C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3794760" y="3483864"/>
            <a:ext cx="1463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Non trouvée</a:t>
            </a:r>
            <a:endParaRPr lang="en-US" sz="800" dirty="0"/>
          </a:p>
        </p:txBody>
      </p:sp>
      <p:sp>
        <p:nvSpPr>
          <p:cNvPr id="44" name="Shape 42"/>
          <p:cNvSpPr/>
          <p:nvPr/>
        </p:nvSpPr>
        <p:spPr>
          <a:xfrm>
            <a:off x="5303520" y="3483864"/>
            <a:ext cx="1783080" cy="320040"/>
          </a:xfrm>
          <a:prstGeom prst="rect">
            <a:avLst/>
          </a:prstGeom>
          <a:solidFill>
            <a:srgbClr val="FFF3C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5349240" y="3483864"/>
            <a:ext cx="1691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CONSERVER</a:t>
            </a:r>
            <a:endParaRPr lang="en-US" sz="800" dirty="0"/>
          </a:p>
        </p:txBody>
      </p:sp>
      <p:sp>
        <p:nvSpPr>
          <p:cNvPr id="46" name="Shape 44"/>
          <p:cNvSpPr/>
          <p:nvPr/>
        </p:nvSpPr>
        <p:spPr>
          <a:xfrm>
            <a:off x="7086600" y="3483864"/>
            <a:ext cx="640080" cy="320040"/>
          </a:xfrm>
          <a:prstGeom prst="rect">
            <a:avLst/>
          </a:prstGeom>
          <a:solidFill>
            <a:srgbClr val="FFF3CD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7132320" y="3483864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⚠</a:t>
            </a:r>
            <a:endParaRPr lang="en-US" sz="800" dirty="0"/>
          </a:p>
        </p:txBody>
      </p:sp>
      <p:sp>
        <p:nvSpPr>
          <p:cNvPr id="48" name="Shape 46"/>
          <p:cNvSpPr/>
          <p:nvPr/>
        </p:nvSpPr>
        <p:spPr>
          <a:xfrm>
            <a:off x="274320" y="3822192"/>
            <a:ext cx="1691640" cy="320040"/>
          </a:xfrm>
          <a:prstGeom prst="rect">
            <a:avLst/>
          </a:prstGeom>
          <a:solidFill>
            <a:srgbClr val="EAF7EE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320040" y="3822192"/>
            <a:ext cx="1600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Normal (p ≥ 0.05)</a:t>
            </a:r>
            <a:endParaRPr lang="en-US" sz="800" dirty="0"/>
          </a:p>
        </p:txBody>
      </p:sp>
      <p:sp>
        <p:nvSpPr>
          <p:cNvPr id="50" name="Shape 48"/>
          <p:cNvSpPr/>
          <p:nvPr/>
        </p:nvSpPr>
        <p:spPr>
          <a:xfrm>
            <a:off x="1965960" y="3822192"/>
            <a:ext cx="1783080" cy="320040"/>
          </a:xfrm>
          <a:prstGeom prst="rect">
            <a:avLst/>
          </a:prstGeom>
          <a:solidFill>
            <a:srgbClr val="EAF7EE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2011680" y="3822192"/>
            <a:ext cx="1691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Non-outlier (p ≥ 0.05)</a:t>
            </a:r>
            <a:endParaRPr lang="en-US" sz="800" dirty="0"/>
          </a:p>
        </p:txBody>
      </p:sp>
      <p:sp>
        <p:nvSpPr>
          <p:cNvPr id="52" name="Shape 50"/>
          <p:cNvSpPr/>
          <p:nvPr/>
        </p:nvSpPr>
        <p:spPr>
          <a:xfrm>
            <a:off x="3749040" y="3822192"/>
            <a:ext cx="1554480" cy="320040"/>
          </a:xfrm>
          <a:prstGeom prst="rect">
            <a:avLst/>
          </a:prstGeom>
          <a:solidFill>
            <a:srgbClr val="EAF7EE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3794760" y="3822192"/>
            <a:ext cx="1463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N/A</a:t>
            </a:r>
            <a:endParaRPr lang="en-US" sz="800" dirty="0"/>
          </a:p>
        </p:txBody>
      </p:sp>
      <p:sp>
        <p:nvSpPr>
          <p:cNvPr id="54" name="Shape 52"/>
          <p:cNvSpPr/>
          <p:nvPr/>
        </p:nvSpPr>
        <p:spPr>
          <a:xfrm>
            <a:off x="5303520" y="3822192"/>
            <a:ext cx="1783080" cy="320040"/>
          </a:xfrm>
          <a:prstGeom prst="rect">
            <a:avLst/>
          </a:prstGeom>
          <a:solidFill>
            <a:srgbClr val="EAF7EE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5349240" y="3822192"/>
            <a:ext cx="1691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CONSERVER TOUT</a:t>
            </a:r>
            <a:endParaRPr lang="en-US" sz="800" dirty="0"/>
          </a:p>
        </p:txBody>
      </p:sp>
      <p:sp>
        <p:nvSpPr>
          <p:cNvPr id="56" name="Shape 54"/>
          <p:cNvSpPr/>
          <p:nvPr/>
        </p:nvSpPr>
        <p:spPr>
          <a:xfrm>
            <a:off x="7086600" y="3822192"/>
            <a:ext cx="640080" cy="320040"/>
          </a:xfrm>
          <a:prstGeom prst="rect">
            <a:avLst/>
          </a:prstGeom>
          <a:solidFill>
            <a:srgbClr val="EAF7EE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7132320" y="3822192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✓</a:t>
            </a:r>
            <a:endParaRPr lang="en-US" sz="800" dirty="0"/>
          </a:p>
        </p:txBody>
      </p:sp>
      <p:sp>
        <p:nvSpPr>
          <p:cNvPr id="58" name="Shape 56"/>
          <p:cNvSpPr/>
          <p:nvPr/>
        </p:nvSpPr>
        <p:spPr>
          <a:xfrm>
            <a:off x="274320" y="4160520"/>
            <a:ext cx="1691640" cy="320040"/>
          </a:xfrm>
          <a:prstGeom prst="rect">
            <a:avLst/>
          </a:prstGeom>
          <a:solidFill>
            <a:srgbClr val="FDECEA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320040" y="4160520"/>
            <a:ext cx="1600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Non-normal (p &lt; 0.05)</a:t>
            </a:r>
            <a:endParaRPr lang="en-US" sz="800" dirty="0"/>
          </a:p>
        </p:txBody>
      </p:sp>
      <p:sp>
        <p:nvSpPr>
          <p:cNvPr id="60" name="Shape 58"/>
          <p:cNvSpPr/>
          <p:nvPr/>
        </p:nvSpPr>
        <p:spPr>
          <a:xfrm>
            <a:off x="1965960" y="4160520"/>
            <a:ext cx="1783080" cy="320040"/>
          </a:xfrm>
          <a:prstGeom prst="rect">
            <a:avLst/>
          </a:prstGeom>
          <a:solidFill>
            <a:srgbClr val="FDECEA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Text 59"/>
          <p:cNvSpPr/>
          <p:nvPr/>
        </p:nvSpPr>
        <p:spPr>
          <a:xfrm>
            <a:off x="2011680" y="4160520"/>
            <a:ext cx="1691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Non valide</a:t>
            </a:r>
            <a:endParaRPr lang="en-US" sz="800" dirty="0"/>
          </a:p>
        </p:txBody>
      </p:sp>
      <p:sp>
        <p:nvSpPr>
          <p:cNvPr id="62" name="Shape 60"/>
          <p:cNvSpPr/>
          <p:nvPr/>
        </p:nvSpPr>
        <p:spPr>
          <a:xfrm>
            <a:off x="3749040" y="4160520"/>
            <a:ext cx="1554480" cy="320040"/>
          </a:xfrm>
          <a:prstGeom prst="rect">
            <a:avLst/>
          </a:prstGeom>
          <a:solidFill>
            <a:srgbClr val="FDECEA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3" name="Text 61"/>
          <p:cNvSpPr/>
          <p:nvPr/>
        </p:nvSpPr>
        <p:spPr>
          <a:xfrm>
            <a:off x="3794760" y="4160520"/>
            <a:ext cx="1463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N/A</a:t>
            </a:r>
            <a:endParaRPr lang="en-US" sz="800" dirty="0"/>
          </a:p>
        </p:txBody>
      </p:sp>
      <p:sp>
        <p:nvSpPr>
          <p:cNvPr id="64" name="Shape 62"/>
          <p:cNvSpPr/>
          <p:nvPr/>
        </p:nvSpPr>
        <p:spPr>
          <a:xfrm>
            <a:off x="5303520" y="4160520"/>
            <a:ext cx="1783080" cy="320040"/>
          </a:xfrm>
          <a:prstGeom prst="rect">
            <a:avLst/>
          </a:prstGeom>
          <a:solidFill>
            <a:srgbClr val="FDECEA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Text 63"/>
          <p:cNvSpPr/>
          <p:nvPr/>
        </p:nvSpPr>
        <p:spPr>
          <a:xfrm>
            <a:off x="5349240" y="4160520"/>
            <a:ext cx="1691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GRUBBS INVALIDE</a:t>
            </a:r>
            <a:endParaRPr lang="en-US" sz="800" dirty="0"/>
          </a:p>
        </p:txBody>
      </p:sp>
      <p:sp>
        <p:nvSpPr>
          <p:cNvPr id="66" name="Shape 64"/>
          <p:cNvSpPr/>
          <p:nvPr/>
        </p:nvSpPr>
        <p:spPr>
          <a:xfrm>
            <a:off x="7086600" y="4160520"/>
            <a:ext cx="640080" cy="320040"/>
          </a:xfrm>
          <a:prstGeom prst="rect">
            <a:avLst/>
          </a:prstGeom>
          <a:solidFill>
            <a:srgbClr val="FDECEA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7" name="Text 65"/>
          <p:cNvSpPr/>
          <p:nvPr/>
        </p:nvSpPr>
        <p:spPr>
          <a:xfrm>
            <a:off x="7132320" y="416052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0D1B2A"/>
                </a:solidFill>
              </a:rPr>
              <a:t>✗</a:t>
            </a:r>
            <a:endParaRPr lang="en-US" sz="800" dirty="0"/>
          </a:p>
        </p:txBody>
      </p:sp>
      <p:sp>
        <p:nvSpPr>
          <p:cNvPr id="68" name="Shape 66"/>
          <p:cNvSpPr/>
          <p:nvPr/>
        </p:nvSpPr>
        <p:spPr>
          <a:xfrm>
            <a:off x="274320" y="4498848"/>
            <a:ext cx="8595360" cy="32004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9" name="Text 67"/>
          <p:cNvSpPr/>
          <p:nvPr/>
        </p:nvSpPr>
        <p:spPr>
          <a:xfrm>
            <a:off x="365760" y="4498848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4A261"/>
                </a:solidFill>
              </a:rPr>
              <a:t>🔑  Règle d'Or : Un outlier statistique sans cause assignable documentée ne justifie JAMAIS l'exclusion d'une donnée.</a:t>
            </a:r>
            <a:endParaRPr lang="en-US" sz="950" dirty="0"/>
          </a:p>
        </p:txBody>
      </p:sp>
      <p:sp>
        <p:nvSpPr>
          <p:cNvPr id="70" name="Shape 68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1" name="Text 69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72" name="Text 70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7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A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2.4 — Test de Grubbs : Valeurs Critiques &amp; Procédure Minitab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Référence : USP &lt;1010&gt; — α = 0.05 recommandé FDA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987552"/>
            <a:ext cx="4114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F3864"/>
                </a:solidFill>
              </a:rPr>
              <a:t>Valeurs Critiques G (α = 0.05)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274320" y="1280160"/>
            <a:ext cx="877824" cy="25603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10896" y="1280160"/>
            <a:ext cx="822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</a:rPr>
              <a:t>n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1188720" y="1280160"/>
            <a:ext cx="877824" cy="25603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1225296" y="1280160"/>
            <a:ext cx="822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</a:rPr>
              <a:t>G critique (5%)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2103120" y="1280160"/>
            <a:ext cx="877824" cy="25603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2139696" y="1280160"/>
            <a:ext cx="822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</a:rPr>
              <a:t>Décision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274320" y="1554480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20040" y="1554480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0D1B2A"/>
                </a:solidFill>
              </a:rPr>
              <a:t>3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1188720" y="1554480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1234440" y="1554480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1.155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2103120" y="1554480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2148840" y="1554480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64748B"/>
                </a:solidFill>
              </a:rPr>
              <a:t>Auto Minitab</a:t>
            </a:r>
            <a:endParaRPr lang="en-US" sz="750" dirty="0"/>
          </a:p>
        </p:txBody>
      </p:sp>
      <p:sp>
        <p:nvSpPr>
          <p:cNvPr id="19" name="Shape 17"/>
          <p:cNvSpPr/>
          <p:nvPr/>
        </p:nvSpPr>
        <p:spPr>
          <a:xfrm>
            <a:off x="274320" y="1801368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320040" y="1801368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0D1B2A"/>
                </a:solidFill>
              </a:rPr>
              <a:t>4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1188720" y="1801368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1234440" y="1801368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1.481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2103120" y="1801368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2148840" y="1801368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64748B"/>
                </a:solidFill>
              </a:rPr>
              <a:t>Auto Minitab</a:t>
            </a:r>
            <a:endParaRPr lang="en-US" sz="750" dirty="0"/>
          </a:p>
        </p:txBody>
      </p:sp>
      <p:sp>
        <p:nvSpPr>
          <p:cNvPr id="25" name="Shape 23"/>
          <p:cNvSpPr/>
          <p:nvPr/>
        </p:nvSpPr>
        <p:spPr>
          <a:xfrm>
            <a:off x="274320" y="2048256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320040" y="2048256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0D1B2A"/>
                </a:solidFill>
              </a:rPr>
              <a:t>5</a:t>
            </a:r>
            <a:endParaRPr lang="en-US" sz="900" dirty="0"/>
          </a:p>
        </p:txBody>
      </p:sp>
      <p:sp>
        <p:nvSpPr>
          <p:cNvPr id="27" name="Shape 25"/>
          <p:cNvSpPr/>
          <p:nvPr/>
        </p:nvSpPr>
        <p:spPr>
          <a:xfrm>
            <a:off x="1188720" y="2048256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1234440" y="2048256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1.715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2103120" y="2048256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2148840" y="2048256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64748B"/>
                </a:solidFill>
              </a:rPr>
              <a:t>Auto Minitab</a:t>
            </a:r>
            <a:endParaRPr lang="en-US" sz="750" dirty="0"/>
          </a:p>
        </p:txBody>
      </p:sp>
      <p:sp>
        <p:nvSpPr>
          <p:cNvPr id="31" name="Shape 29"/>
          <p:cNvSpPr/>
          <p:nvPr/>
        </p:nvSpPr>
        <p:spPr>
          <a:xfrm>
            <a:off x="274320" y="2295144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320040" y="2295144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0D1B2A"/>
                </a:solidFill>
              </a:rPr>
              <a:t>6</a:t>
            </a:r>
            <a:endParaRPr lang="en-US" sz="900" dirty="0"/>
          </a:p>
        </p:txBody>
      </p:sp>
      <p:sp>
        <p:nvSpPr>
          <p:cNvPr id="33" name="Shape 31"/>
          <p:cNvSpPr/>
          <p:nvPr/>
        </p:nvSpPr>
        <p:spPr>
          <a:xfrm>
            <a:off x="1188720" y="2295144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1234440" y="2295144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1.887</a:t>
            </a:r>
            <a:endParaRPr lang="en-US" sz="900" dirty="0"/>
          </a:p>
        </p:txBody>
      </p:sp>
      <p:sp>
        <p:nvSpPr>
          <p:cNvPr id="35" name="Shape 33"/>
          <p:cNvSpPr/>
          <p:nvPr/>
        </p:nvSpPr>
        <p:spPr>
          <a:xfrm>
            <a:off x="2103120" y="2295144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2148840" y="2295144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64748B"/>
                </a:solidFill>
              </a:rPr>
              <a:t>Auto Minitab</a:t>
            </a:r>
            <a:endParaRPr lang="en-US" sz="750" dirty="0"/>
          </a:p>
        </p:txBody>
      </p:sp>
      <p:sp>
        <p:nvSpPr>
          <p:cNvPr id="37" name="Shape 35"/>
          <p:cNvSpPr/>
          <p:nvPr/>
        </p:nvSpPr>
        <p:spPr>
          <a:xfrm>
            <a:off x="274320" y="2542032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320040" y="2542032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0D1B2A"/>
                </a:solidFill>
              </a:rPr>
              <a:t>7</a:t>
            </a:r>
            <a:endParaRPr lang="en-US" sz="900" dirty="0"/>
          </a:p>
        </p:txBody>
      </p:sp>
      <p:sp>
        <p:nvSpPr>
          <p:cNvPr id="39" name="Shape 37"/>
          <p:cNvSpPr/>
          <p:nvPr/>
        </p:nvSpPr>
        <p:spPr>
          <a:xfrm>
            <a:off x="1188720" y="2542032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1234440" y="2542032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2.020</a:t>
            </a:r>
            <a:endParaRPr lang="en-US" sz="900" dirty="0"/>
          </a:p>
        </p:txBody>
      </p:sp>
      <p:sp>
        <p:nvSpPr>
          <p:cNvPr id="41" name="Shape 39"/>
          <p:cNvSpPr/>
          <p:nvPr/>
        </p:nvSpPr>
        <p:spPr>
          <a:xfrm>
            <a:off x="2103120" y="2542032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2148840" y="2542032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64748B"/>
                </a:solidFill>
              </a:rPr>
              <a:t>Auto Minitab</a:t>
            </a:r>
            <a:endParaRPr lang="en-US" sz="750" dirty="0"/>
          </a:p>
        </p:txBody>
      </p:sp>
      <p:sp>
        <p:nvSpPr>
          <p:cNvPr id="43" name="Shape 41"/>
          <p:cNvSpPr/>
          <p:nvPr/>
        </p:nvSpPr>
        <p:spPr>
          <a:xfrm>
            <a:off x="274320" y="2788920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320040" y="2788920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0D1B2A"/>
                </a:solidFill>
              </a:rPr>
              <a:t>8</a:t>
            </a:r>
            <a:endParaRPr lang="en-US" sz="900" dirty="0"/>
          </a:p>
        </p:txBody>
      </p:sp>
      <p:sp>
        <p:nvSpPr>
          <p:cNvPr id="45" name="Shape 43"/>
          <p:cNvSpPr/>
          <p:nvPr/>
        </p:nvSpPr>
        <p:spPr>
          <a:xfrm>
            <a:off x="1188720" y="2788920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1234440" y="2788920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2.126</a:t>
            </a:r>
            <a:endParaRPr lang="en-US" sz="900" dirty="0"/>
          </a:p>
        </p:txBody>
      </p:sp>
      <p:sp>
        <p:nvSpPr>
          <p:cNvPr id="47" name="Shape 45"/>
          <p:cNvSpPr/>
          <p:nvPr/>
        </p:nvSpPr>
        <p:spPr>
          <a:xfrm>
            <a:off x="2103120" y="2788920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2148840" y="2788920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64748B"/>
                </a:solidFill>
              </a:rPr>
              <a:t>Auto Minitab</a:t>
            </a:r>
            <a:endParaRPr lang="en-US" sz="750" dirty="0"/>
          </a:p>
        </p:txBody>
      </p:sp>
      <p:sp>
        <p:nvSpPr>
          <p:cNvPr id="49" name="Shape 47"/>
          <p:cNvSpPr/>
          <p:nvPr/>
        </p:nvSpPr>
        <p:spPr>
          <a:xfrm>
            <a:off x="274320" y="3035808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320040" y="3035808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0D1B2A"/>
                </a:solidFill>
              </a:rPr>
              <a:t>9</a:t>
            </a:r>
            <a:endParaRPr lang="en-US" sz="900" dirty="0"/>
          </a:p>
        </p:txBody>
      </p:sp>
      <p:sp>
        <p:nvSpPr>
          <p:cNvPr id="51" name="Shape 49"/>
          <p:cNvSpPr/>
          <p:nvPr/>
        </p:nvSpPr>
        <p:spPr>
          <a:xfrm>
            <a:off x="1188720" y="3035808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1234440" y="3035808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2.215</a:t>
            </a:r>
            <a:endParaRPr lang="en-US" sz="900" dirty="0"/>
          </a:p>
        </p:txBody>
      </p:sp>
      <p:sp>
        <p:nvSpPr>
          <p:cNvPr id="53" name="Shape 51"/>
          <p:cNvSpPr/>
          <p:nvPr/>
        </p:nvSpPr>
        <p:spPr>
          <a:xfrm>
            <a:off x="2103120" y="3035808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2148840" y="3035808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64748B"/>
                </a:solidFill>
              </a:rPr>
              <a:t>Auto Minitab</a:t>
            </a:r>
            <a:endParaRPr lang="en-US" sz="750" dirty="0"/>
          </a:p>
        </p:txBody>
      </p:sp>
      <p:sp>
        <p:nvSpPr>
          <p:cNvPr id="55" name="Shape 53"/>
          <p:cNvSpPr/>
          <p:nvPr/>
        </p:nvSpPr>
        <p:spPr>
          <a:xfrm>
            <a:off x="274320" y="3282696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320040" y="3282696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0D1B2A"/>
                </a:solidFill>
              </a:rPr>
              <a:t>10</a:t>
            </a:r>
            <a:endParaRPr lang="en-US" sz="900" dirty="0"/>
          </a:p>
        </p:txBody>
      </p:sp>
      <p:sp>
        <p:nvSpPr>
          <p:cNvPr id="57" name="Shape 55"/>
          <p:cNvSpPr/>
          <p:nvPr/>
        </p:nvSpPr>
        <p:spPr>
          <a:xfrm>
            <a:off x="1188720" y="3282696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1234440" y="3282696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2.290</a:t>
            </a:r>
            <a:endParaRPr lang="en-US" sz="900" dirty="0"/>
          </a:p>
        </p:txBody>
      </p:sp>
      <p:sp>
        <p:nvSpPr>
          <p:cNvPr id="59" name="Shape 57"/>
          <p:cNvSpPr/>
          <p:nvPr/>
        </p:nvSpPr>
        <p:spPr>
          <a:xfrm>
            <a:off x="2103120" y="3282696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0" name="Text 58"/>
          <p:cNvSpPr/>
          <p:nvPr/>
        </p:nvSpPr>
        <p:spPr>
          <a:xfrm>
            <a:off x="2148840" y="3282696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64748B"/>
                </a:solidFill>
              </a:rPr>
              <a:t>Auto Minitab</a:t>
            </a:r>
            <a:endParaRPr lang="en-US" sz="750" dirty="0"/>
          </a:p>
        </p:txBody>
      </p:sp>
      <p:sp>
        <p:nvSpPr>
          <p:cNvPr id="61" name="Shape 59"/>
          <p:cNvSpPr/>
          <p:nvPr/>
        </p:nvSpPr>
        <p:spPr>
          <a:xfrm>
            <a:off x="274320" y="3529584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320040" y="3529584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0D1B2A"/>
                </a:solidFill>
              </a:rPr>
              <a:t>15</a:t>
            </a:r>
            <a:endParaRPr lang="en-US" sz="900" dirty="0"/>
          </a:p>
        </p:txBody>
      </p:sp>
      <p:sp>
        <p:nvSpPr>
          <p:cNvPr id="63" name="Shape 61"/>
          <p:cNvSpPr/>
          <p:nvPr/>
        </p:nvSpPr>
        <p:spPr>
          <a:xfrm>
            <a:off x="1188720" y="3529584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4" name="Text 62"/>
          <p:cNvSpPr/>
          <p:nvPr/>
        </p:nvSpPr>
        <p:spPr>
          <a:xfrm>
            <a:off x="1234440" y="3529584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2.549</a:t>
            </a:r>
            <a:endParaRPr lang="en-US" sz="900" dirty="0"/>
          </a:p>
        </p:txBody>
      </p:sp>
      <p:sp>
        <p:nvSpPr>
          <p:cNvPr id="65" name="Shape 63"/>
          <p:cNvSpPr/>
          <p:nvPr/>
        </p:nvSpPr>
        <p:spPr>
          <a:xfrm>
            <a:off x="2103120" y="3529584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6" name="Text 64"/>
          <p:cNvSpPr/>
          <p:nvPr/>
        </p:nvSpPr>
        <p:spPr>
          <a:xfrm>
            <a:off x="2148840" y="3529584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64748B"/>
                </a:solidFill>
              </a:rPr>
              <a:t>Auto Minitab</a:t>
            </a:r>
            <a:endParaRPr lang="en-US" sz="750" dirty="0"/>
          </a:p>
        </p:txBody>
      </p:sp>
      <p:sp>
        <p:nvSpPr>
          <p:cNvPr id="67" name="Shape 65"/>
          <p:cNvSpPr/>
          <p:nvPr/>
        </p:nvSpPr>
        <p:spPr>
          <a:xfrm>
            <a:off x="274320" y="3776472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8" name="Text 66"/>
          <p:cNvSpPr/>
          <p:nvPr/>
        </p:nvSpPr>
        <p:spPr>
          <a:xfrm>
            <a:off x="320040" y="3776472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0D1B2A"/>
                </a:solidFill>
              </a:rPr>
              <a:t>20</a:t>
            </a:r>
            <a:endParaRPr lang="en-US" sz="900" dirty="0"/>
          </a:p>
        </p:txBody>
      </p:sp>
      <p:sp>
        <p:nvSpPr>
          <p:cNvPr id="69" name="Shape 67"/>
          <p:cNvSpPr/>
          <p:nvPr/>
        </p:nvSpPr>
        <p:spPr>
          <a:xfrm>
            <a:off x="1188720" y="3776472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0" name="Text 68"/>
          <p:cNvSpPr/>
          <p:nvPr/>
        </p:nvSpPr>
        <p:spPr>
          <a:xfrm>
            <a:off x="1234440" y="3776472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2.709</a:t>
            </a:r>
            <a:endParaRPr lang="en-US" sz="900" dirty="0"/>
          </a:p>
        </p:txBody>
      </p:sp>
      <p:sp>
        <p:nvSpPr>
          <p:cNvPr id="71" name="Shape 69"/>
          <p:cNvSpPr/>
          <p:nvPr/>
        </p:nvSpPr>
        <p:spPr>
          <a:xfrm>
            <a:off x="2103120" y="3776472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2" name="Text 70"/>
          <p:cNvSpPr/>
          <p:nvPr/>
        </p:nvSpPr>
        <p:spPr>
          <a:xfrm>
            <a:off x="2148840" y="3776472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64748B"/>
                </a:solidFill>
              </a:rPr>
              <a:t>Auto Minitab</a:t>
            </a:r>
            <a:endParaRPr lang="en-US" sz="750" dirty="0"/>
          </a:p>
        </p:txBody>
      </p:sp>
      <p:sp>
        <p:nvSpPr>
          <p:cNvPr id="73" name="Shape 71"/>
          <p:cNvSpPr/>
          <p:nvPr/>
        </p:nvSpPr>
        <p:spPr>
          <a:xfrm>
            <a:off x="274320" y="4023360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4" name="Text 72"/>
          <p:cNvSpPr/>
          <p:nvPr/>
        </p:nvSpPr>
        <p:spPr>
          <a:xfrm>
            <a:off x="320040" y="4023360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0D1B2A"/>
                </a:solidFill>
              </a:rPr>
              <a:t>25</a:t>
            </a:r>
            <a:endParaRPr lang="en-US" sz="900" dirty="0"/>
          </a:p>
        </p:txBody>
      </p:sp>
      <p:sp>
        <p:nvSpPr>
          <p:cNvPr id="75" name="Shape 73"/>
          <p:cNvSpPr/>
          <p:nvPr/>
        </p:nvSpPr>
        <p:spPr>
          <a:xfrm>
            <a:off x="1188720" y="4023360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6" name="Text 74"/>
          <p:cNvSpPr/>
          <p:nvPr/>
        </p:nvSpPr>
        <p:spPr>
          <a:xfrm>
            <a:off x="1234440" y="4023360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2.821</a:t>
            </a:r>
            <a:endParaRPr lang="en-US" sz="900" dirty="0"/>
          </a:p>
        </p:txBody>
      </p:sp>
      <p:sp>
        <p:nvSpPr>
          <p:cNvPr id="77" name="Shape 75"/>
          <p:cNvSpPr/>
          <p:nvPr/>
        </p:nvSpPr>
        <p:spPr>
          <a:xfrm>
            <a:off x="2103120" y="4023360"/>
            <a:ext cx="877824" cy="228600"/>
          </a:xfrm>
          <a:prstGeom prst="rect">
            <a:avLst/>
          </a:prstGeom>
          <a:solidFill>
            <a:srgbClr val="FFFFFF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8" name="Text 76"/>
          <p:cNvSpPr/>
          <p:nvPr/>
        </p:nvSpPr>
        <p:spPr>
          <a:xfrm>
            <a:off x="2148840" y="4023360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64748B"/>
                </a:solidFill>
              </a:rPr>
              <a:t>Auto Minitab</a:t>
            </a:r>
            <a:endParaRPr lang="en-US" sz="750" dirty="0"/>
          </a:p>
        </p:txBody>
      </p:sp>
      <p:sp>
        <p:nvSpPr>
          <p:cNvPr id="79" name="Shape 77"/>
          <p:cNvSpPr/>
          <p:nvPr/>
        </p:nvSpPr>
        <p:spPr>
          <a:xfrm>
            <a:off x="274320" y="4270248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0" name="Text 78"/>
          <p:cNvSpPr/>
          <p:nvPr/>
        </p:nvSpPr>
        <p:spPr>
          <a:xfrm>
            <a:off x="320040" y="4270248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0D1B2A"/>
                </a:solidFill>
              </a:rPr>
              <a:t>30</a:t>
            </a:r>
            <a:endParaRPr lang="en-US" sz="900" dirty="0"/>
          </a:p>
        </p:txBody>
      </p:sp>
      <p:sp>
        <p:nvSpPr>
          <p:cNvPr id="81" name="Shape 79"/>
          <p:cNvSpPr/>
          <p:nvPr/>
        </p:nvSpPr>
        <p:spPr>
          <a:xfrm>
            <a:off x="1188720" y="4270248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2" name="Text 80"/>
          <p:cNvSpPr/>
          <p:nvPr/>
        </p:nvSpPr>
        <p:spPr>
          <a:xfrm>
            <a:off x="1234440" y="4270248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2.908</a:t>
            </a:r>
            <a:endParaRPr lang="en-US" sz="900" dirty="0"/>
          </a:p>
        </p:txBody>
      </p:sp>
      <p:sp>
        <p:nvSpPr>
          <p:cNvPr id="83" name="Shape 81"/>
          <p:cNvSpPr/>
          <p:nvPr/>
        </p:nvSpPr>
        <p:spPr>
          <a:xfrm>
            <a:off x="2103120" y="4270248"/>
            <a:ext cx="877824" cy="228600"/>
          </a:xfrm>
          <a:prstGeom prst="rect">
            <a:avLst/>
          </a:prstGeom>
          <a:solidFill>
            <a:srgbClr val="DEEAF1"/>
          </a:solidFill>
          <a:ln w="381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4" name="Text 82"/>
          <p:cNvSpPr/>
          <p:nvPr/>
        </p:nvSpPr>
        <p:spPr>
          <a:xfrm>
            <a:off x="2148840" y="4270248"/>
            <a:ext cx="7863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64748B"/>
                </a:solidFill>
              </a:rPr>
              <a:t>Auto Minitab</a:t>
            </a:r>
            <a:endParaRPr lang="en-US" sz="750" dirty="0"/>
          </a:p>
        </p:txBody>
      </p:sp>
      <p:sp>
        <p:nvSpPr>
          <p:cNvPr id="85" name="Shape 83"/>
          <p:cNvSpPr/>
          <p:nvPr/>
        </p:nvSpPr>
        <p:spPr>
          <a:xfrm>
            <a:off x="3246120" y="960120"/>
            <a:ext cx="5623560" cy="3703320"/>
          </a:xfrm>
          <a:prstGeom prst="rect">
            <a:avLst/>
          </a:prstGeom>
          <a:solidFill>
            <a:srgbClr val="FFFFFF"/>
          </a:solidFill>
          <a:ln w="15240">
            <a:solidFill>
              <a:srgbClr val="2E75B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86" name="Shape 84"/>
          <p:cNvSpPr/>
          <p:nvPr/>
        </p:nvSpPr>
        <p:spPr>
          <a:xfrm>
            <a:off x="3246120" y="960120"/>
            <a:ext cx="5623560" cy="38404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7" name="Text 85"/>
          <p:cNvSpPr/>
          <p:nvPr/>
        </p:nvSpPr>
        <p:spPr>
          <a:xfrm>
            <a:off x="3337560" y="978408"/>
            <a:ext cx="54406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Procédure Minitab® — Étape par Étape</a:t>
            </a:r>
            <a:endParaRPr lang="en-US" sz="1200" dirty="0"/>
          </a:p>
        </p:txBody>
      </p:sp>
      <p:sp>
        <p:nvSpPr>
          <p:cNvPr id="88" name="Shape 86"/>
          <p:cNvSpPr/>
          <p:nvPr/>
        </p:nvSpPr>
        <p:spPr>
          <a:xfrm>
            <a:off x="3364992" y="1463040"/>
            <a:ext cx="329184" cy="32918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9" name="Text 87"/>
          <p:cNvSpPr/>
          <p:nvPr/>
        </p:nvSpPr>
        <p:spPr>
          <a:xfrm>
            <a:off x="3364992" y="1463040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1</a:t>
            </a:r>
            <a:endParaRPr lang="en-US" sz="1100" dirty="0"/>
          </a:p>
        </p:txBody>
      </p:sp>
      <p:sp>
        <p:nvSpPr>
          <p:cNvPr id="90" name="Text 88"/>
          <p:cNvSpPr/>
          <p:nvPr/>
        </p:nvSpPr>
        <p:spPr>
          <a:xfrm>
            <a:off x="3749040" y="1453896"/>
            <a:ext cx="50292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D1B2A"/>
                </a:solidFill>
              </a:rPr>
              <a:t>Saisir les données dans une colonne C1 (minimum 3 valeurs)</a:t>
            </a:r>
            <a:endParaRPr lang="en-US" sz="950" dirty="0"/>
          </a:p>
        </p:txBody>
      </p:sp>
      <p:sp>
        <p:nvSpPr>
          <p:cNvPr id="91" name="Text 89"/>
          <p:cNvSpPr/>
          <p:nvPr/>
        </p:nvSpPr>
        <p:spPr>
          <a:xfrm>
            <a:off x="3749040" y="1691640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64748B"/>
                </a:solidFill>
              </a:rPr>
              <a:t>Format : une valeur par ligne</a:t>
            </a:r>
            <a:endParaRPr lang="en-US" sz="800" dirty="0"/>
          </a:p>
        </p:txBody>
      </p:sp>
      <p:sp>
        <p:nvSpPr>
          <p:cNvPr id="92" name="Shape 90"/>
          <p:cNvSpPr/>
          <p:nvPr/>
        </p:nvSpPr>
        <p:spPr>
          <a:xfrm>
            <a:off x="3364992" y="1984248"/>
            <a:ext cx="329184" cy="32918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3" name="Text 91"/>
          <p:cNvSpPr/>
          <p:nvPr/>
        </p:nvSpPr>
        <p:spPr>
          <a:xfrm>
            <a:off x="3364992" y="1984248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2</a:t>
            </a:r>
            <a:endParaRPr lang="en-US" sz="1100" dirty="0"/>
          </a:p>
        </p:txBody>
      </p:sp>
      <p:sp>
        <p:nvSpPr>
          <p:cNvPr id="94" name="Text 92"/>
          <p:cNvSpPr/>
          <p:nvPr/>
        </p:nvSpPr>
        <p:spPr>
          <a:xfrm>
            <a:off x="3749040" y="1975104"/>
            <a:ext cx="50292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D1B2A"/>
                </a:solidFill>
              </a:rPr>
              <a:t>Vérifier la normalité : Stat &gt; Basic Statistics &gt; Normality Test</a:t>
            </a:r>
            <a:endParaRPr lang="en-US" sz="950" dirty="0"/>
          </a:p>
        </p:txBody>
      </p:sp>
      <p:sp>
        <p:nvSpPr>
          <p:cNvPr id="95" name="Text 93"/>
          <p:cNvSpPr/>
          <p:nvPr/>
        </p:nvSpPr>
        <p:spPr>
          <a:xfrm>
            <a:off x="3749040" y="2212848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64748B"/>
                </a:solidFill>
              </a:rPr>
              <a:t>Shapiro-Wilk si n &lt; 50</a:t>
            </a:r>
            <a:endParaRPr lang="en-US" sz="800" dirty="0"/>
          </a:p>
        </p:txBody>
      </p:sp>
      <p:sp>
        <p:nvSpPr>
          <p:cNvPr id="96" name="Shape 94"/>
          <p:cNvSpPr/>
          <p:nvPr/>
        </p:nvSpPr>
        <p:spPr>
          <a:xfrm>
            <a:off x="3364992" y="2505456"/>
            <a:ext cx="329184" cy="32918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7" name="Text 95"/>
          <p:cNvSpPr/>
          <p:nvPr/>
        </p:nvSpPr>
        <p:spPr>
          <a:xfrm>
            <a:off x="3364992" y="250545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3</a:t>
            </a:r>
            <a:endParaRPr lang="en-US" sz="1100" dirty="0"/>
          </a:p>
        </p:txBody>
      </p:sp>
      <p:sp>
        <p:nvSpPr>
          <p:cNvPr id="98" name="Text 96"/>
          <p:cNvSpPr/>
          <p:nvPr/>
        </p:nvSpPr>
        <p:spPr>
          <a:xfrm>
            <a:off x="3749040" y="2496312"/>
            <a:ext cx="50292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D1B2A"/>
                </a:solidFill>
              </a:rPr>
              <a:t>Si normalité confirmée (p ≥ 0.05) : Stat &gt; Quality Tools &gt; Outlier Test</a:t>
            </a:r>
            <a:endParaRPr lang="en-US" sz="950" dirty="0"/>
          </a:p>
        </p:txBody>
      </p:sp>
      <p:sp>
        <p:nvSpPr>
          <p:cNvPr id="99" name="Text 97"/>
          <p:cNvSpPr/>
          <p:nvPr/>
        </p:nvSpPr>
        <p:spPr>
          <a:xfrm>
            <a:off x="3749040" y="2734056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64748B"/>
                </a:solidFill>
              </a:rPr>
              <a:t>Menu Quality Tools</a:t>
            </a:r>
            <a:endParaRPr lang="en-US" sz="800" dirty="0"/>
          </a:p>
        </p:txBody>
      </p:sp>
      <p:sp>
        <p:nvSpPr>
          <p:cNvPr id="100" name="Shape 98"/>
          <p:cNvSpPr/>
          <p:nvPr/>
        </p:nvSpPr>
        <p:spPr>
          <a:xfrm>
            <a:off x="3364992" y="3026664"/>
            <a:ext cx="329184" cy="32918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1" name="Text 99"/>
          <p:cNvSpPr/>
          <p:nvPr/>
        </p:nvSpPr>
        <p:spPr>
          <a:xfrm>
            <a:off x="3364992" y="3026664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4</a:t>
            </a:r>
            <a:endParaRPr lang="en-US" sz="1100" dirty="0"/>
          </a:p>
        </p:txBody>
      </p:sp>
      <p:sp>
        <p:nvSpPr>
          <p:cNvPr id="102" name="Text 100"/>
          <p:cNvSpPr/>
          <p:nvPr/>
        </p:nvSpPr>
        <p:spPr>
          <a:xfrm>
            <a:off x="3749040" y="3017520"/>
            <a:ext cx="50292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D1B2A"/>
                </a:solidFill>
              </a:rPr>
              <a:t>Sélectionner 'Grubbs' test et fixer α = 0.05</a:t>
            </a:r>
            <a:endParaRPr lang="en-US" sz="950" dirty="0"/>
          </a:p>
        </p:txBody>
      </p:sp>
      <p:sp>
        <p:nvSpPr>
          <p:cNvPr id="103" name="Text 101"/>
          <p:cNvSpPr/>
          <p:nvPr/>
        </p:nvSpPr>
        <p:spPr>
          <a:xfrm>
            <a:off x="3749040" y="3255264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64748B"/>
                </a:solidFill>
              </a:rPr>
              <a:t>Niveau FDA recommandé</a:t>
            </a:r>
            <a:endParaRPr lang="en-US" sz="800" dirty="0"/>
          </a:p>
        </p:txBody>
      </p:sp>
      <p:sp>
        <p:nvSpPr>
          <p:cNvPr id="104" name="Shape 102"/>
          <p:cNvSpPr/>
          <p:nvPr/>
        </p:nvSpPr>
        <p:spPr>
          <a:xfrm>
            <a:off x="3364992" y="3547872"/>
            <a:ext cx="329184" cy="32918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5" name="Text 103"/>
          <p:cNvSpPr/>
          <p:nvPr/>
        </p:nvSpPr>
        <p:spPr>
          <a:xfrm>
            <a:off x="3364992" y="3547872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5</a:t>
            </a:r>
            <a:endParaRPr lang="en-US" sz="1100" dirty="0"/>
          </a:p>
        </p:txBody>
      </p:sp>
      <p:sp>
        <p:nvSpPr>
          <p:cNvPr id="106" name="Text 104"/>
          <p:cNvSpPr/>
          <p:nvPr/>
        </p:nvSpPr>
        <p:spPr>
          <a:xfrm>
            <a:off x="3749040" y="3538728"/>
            <a:ext cx="50292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D1B2A"/>
                </a:solidFill>
              </a:rPr>
              <a:t>Interpréter : p-value &lt; 0.05 → outlier confirmé statistiquement</a:t>
            </a:r>
            <a:endParaRPr lang="en-US" sz="950" dirty="0"/>
          </a:p>
        </p:txBody>
      </p:sp>
      <p:sp>
        <p:nvSpPr>
          <p:cNvPr id="107" name="Text 105"/>
          <p:cNvSpPr/>
          <p:nvPr/>
        </p:nvSpPr>
        <p:spPr>
          <a:xfrm>
            <a:off x="3749040" y="3776472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64748B"/>
                </a:solidFill>
              </a:rPr>
              <a:t>Chercher cause assignable</a:t>
            </a:r>
            <a:endParaRPr lang="en-US" sz="800" dirty="0"/>
          </a:p>
        </p:txBody>
      </p:sp>
      <p:sp>
        <p:nvSpPr>
          <p:cNvPr id="108" name="Shape 106"/>
          <p:cNvSpPr/>
          <p:nvPr/>
        </p:nvSpPr>
        <p:spPr>
          <a:xfrm>
            <a:off x="3364992" y="4069080"/>
            <a:ext cx="329184" cy="32918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9" name="Text 107"/>
          <p:cNvSpPr/>
          <p:nvPr/>
        </p:nvSpPr>
        <p:spPr>
          <a:xfrm>
            <a:off x="3364992" y="4069080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6</a:t>
            </a:r>
            <a:endParaRPr lang="en-US" sz="1100" dirty="0"/>
          </a:p>
        </p:txBody>
      </p:sp>
      <p:sp>
        <p:nvSpPr>
          <p:cNvPr id="110" name="Text 108"/>
          <p:cNvSpPr/>
          <p:nvPr/>
        </p:nvSpPr>
        <p:spPr>
          <a:xfrm>
            <a:off x="3749040" y="4059936"/>
            <a:ext cx="50292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D1B2A"/>
                </a:solidFill>
              </a:rPr>
              <a:t>Documenter la sortie Minitab dans le formulaire d'investigation OOS</a:t>
            </a:r>
            <a:endParaRPr lang="en-US" sz="950" dirty="0"/>
          </a:p>
        </p:txBody>
      </p:sp>
      <p:sp>
        <p:nvSpPr>
          <p:cNvPr id="111" name="Text 109"/>
          <p:cNvSpPr/>
          <p:nvPr/>
        </p:nvSpPr>
        <p:spPr>
          <a:xfrm>
            <a:off x="3749040" y="4297680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64748B"/>
                </a:solidFill>
              </a:rPr>
              <a:t>Conservation audit trail</a:t>
            </a:r>
            <a:endParaRPr lang="en-US" sz="800" dirty="0"/>
          </a:p>
        </p:txBody>
      </p:sp>
      <p:sp>
        <p:nvSpPr>
          <p:cNvPr id="112" name="Shape 110"/>
          <p:cNvSpPr/>
          <p:nvPr/>
        </p:nvSpPr>
        <p:spPr>
          <a:xfrm>
            <a:off x="274320" y="4590288"/>
            <a:ext cx="8595360" cy="128016"/>
          </a:xfrm>
          <a:prstGeom prst="rect">
            <a:avLst/>
          </a:prstGeom>
          <a:solidFill>
            <a:srgbClr val="FFF3CD"/>
          </a:solidFill>
          <a:ln w="6350">
            <a:solidFill>
              <a:srgbClr val="F4A26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3" name="Text 111"/>
          <p:cNvSpPr/>
          <p:nvPr/>
        </p:nvSpPr>
        <p:spPr>
          <a:xfrm>
            <a:off x="320040" y="4590288"/>
            <a:ext cx="85039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E67E22"/>
                </a:solidFill>
              </a:rPr>
              <a:t>⚠  Limites : n ≥ 3 requis · Un outlier à la fois · Données normales obligatoires · Cause assignable toujours requise</a:t>
            </a:r>
            <a:endParaRPr lang="en-US" sz="800" dirty="0"/>
          </a:p>
        </p:txBody>
      </p:sp>
      <p:sp>
        <p:nvSpPr>
          <p:cNvPr id="114" name="Shape 112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5" name="Text 113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116" name="Text 114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8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A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</a:rPr>
              <a:t>2.5 — Diagramme de Pareto des Causes OOS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0040" y="658368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Règle 80/20 · Minitab : Stat &gt; Quality Tools &gt; Pareto Chart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0" y="658368"/>
            <a:ext cx="9144000" cy="36576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20040" y="987552"/>
            <a:ext cx="85039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64748B"/>
                </a:solidFill>
              </a:rPr>
              <a:t>80% des non-conformités sont générées par 20% des causes — Indispensable pour prioriser les CAPA.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457200" y="1298448"/>
            <a:ext cx="0" cy="2560320"/>
          </a:xfrm>
          <a:prstGeom prst="line">
            <a:avLst/>
          </a:prstGeom>
          <a:noFill/>
          <a:ln w="1016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457200" y="3858768"/>
            <a:ext cx="5029200" cy="0"/>
          </a:xfrm>
          <a:prstGeom prst="line">
            <a:avLst/>
          </a:prstGeom>
          <a:noFill/>
          <a:ln w="1016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457200" y="3218688"/>
            <a:ext cx="5029200" cy="0"/>
          </a:xfrm>
          <a:prstGeom prst="line">
            <a:avLst/>
          </a:prstGeom>
          <a:noFill/>
          <a:ln w="6350">
            <a:solidFill>
              <a:srgbClr val="E8EFF5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73152" y="3127248"/>
            <a:ext cx="34747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50" dirty="0">
                <a:solidFill>
                  <a:srgbClr val="64748B"/>
                </a:solidFill>
              </a:rPr>
              <a:t>25%</a:t>
            </a:r>
            <a:endParaRPr lang="en-US" sz="750" dirty="0"/>
          </a:p>
        </p:txBody>
      </p:sp>
      <p:sp>
        <p:nvSpPr>
          <p:cNvPr id="11" name="Shape 9"/>
          <p:cNvSpPr/>
          <p:nvPr/>
        </p:nvSpPr>
        <p:spPr>
          <a:xfrm>
            <a:off x="457200" y="2578608"/>
            <a:ext cx="5029200" cy="0"/>
          </a:xfrm>
          <a:prstGeom prst="line">
            <a:avLst/>
          </a:prstGeom>
          <a:noFill/>
          <a:ln w="6350">
            <a:solidFill>
              <a:srgbClr val="E8EFF5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73152" y="2487168"/>
            <a:ext cx="34747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50" dirty="0">
                <a:solidFill>
                  <a:srgbClr val="64748B"/>
                </a:solidFill>
              </a:rPr>
              <a:t>50%</a:t>
            </a:r>
            <a:endParaRPr lang="en-US" sz="750" dirty="0"/>
          </a:p>
        </p:txBody>
      </p:sp>
      <p:sp>
        <p:nvSpPr>
          <p:cNvPr id="13" name="Shape 11"/>
          <p:cNvSpPr/>
          <p:nvPr/>
        </p:nvSpPr>
        <p:spPr>
          <a:xfrm>
            <a:off x="457200" y="1938528"/>
            <a:ext cx="5029200" cy="0"/>
          </a:xfrm>
          <a:prstGeom prst="line">
            <a:avLst/>
          </a:prstGeom>
          <a:noFill/>
          <a:ln w="6350">
            <a:solidFill>
              <a:srgbClr val="E8EFF5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73152" y="1847088"/>
            <a:ext cx="34747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50" dirty="0">
                <a:solidFill>
                  <a:srgbClr val="64748B"/>
                </a:solidFill>
              </a:rPr>
              <a:t>75%</a:t>
            </a:r>
            <a:endParaRPr lang="en-US" sz="750" dirty="0"/>
          </a:p>
        </p:txBody>
      </p:sp>
      <p:sp>
        <p:nvSpPr>
          <p:cNvPr id="15" name="Shape 13"/>
          <p:cNvSpPr/>
          <p:nvPr/>
        </p:nvSpPr>
        <p:spPr>
          <a:xfrm>
            <a:off x="457200" y="1298448"/>
            <a:ext cx="5029200" cy="0"/>
          </a:xfrm>
          <a:prstGeom prst="line">
            <a:avLst/>
          </a:prstGeom>
          <a:noFill/>
          <a:ln w="6350">
            <a:solidFill>
              <a:srgbClr val="E8EFF5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73152" y="1207008"/>
            <a:ext cx="34747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50" dirty="0">
                <a:solidFill>
                  <a:srgbClr val="64748B"/>
                </a:solidFill>
              </a:rPr>
              <a:t>100%</a:t>
            </a:r>
            <a:endParaRPr lang="en-US" sz="750" dirty="0"/>
          </a:p>
        </p:txBody>
      </p:sp>
      <p:sp>
        <p:nvSpPr>
          <p:cNvPr id="17" name="Shape 15"/>
          <p:cNvSpPr/>
          <p:nvPr/>
        </p:nvSpPr>
        <p:spPr>
          <a:xfrm>
            <a:off x="530352" y="3141878"/>
            <a:ext cx="621792" cy="71689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530352" y="2940710"/>
            <a:ext cx="62179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28%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484632" y="3895344"/>
            <a:ext cx="7132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50" dirty="0">
                <a:solidFill>
                  <a:srgbClr val="0D1B2A"/>
                </a:solidFill>
              </a:rPr>
              <a:t>Dégradation colo…</a:t>
            </a:r>
            <a:endParaRPr lang="en-US" sz="650" dirty="0"/>
          </a:p>
        </p:txBody>
      </p:sp>
      <p:sp>
        <p:nvSpPr>
          <p:cNvPr id="20" name="Shape 18"/>
          <p:cNvSpPr/>
          <p:nvPr/>
        </p:nvSpPr>
        <p:spPr>
          <a:xfrm>
            <a:off x="1353312" y="3295498"/>
            <a:ext cx="621792" cy="563270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1353312" y="3094330"/>
            <a:ext cx="62179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E76F51"/>
                </a:solidFill>
              </a:rPr>
              <a:t>22%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1307592" y="3895344"/>
            <a:ext cx="7132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50" dirty="0">
                <a:solidFill>
                  <a:srgbClr val="0D1B2A"/>
                </a:solidFill>
              </a:rPr>
              <a:t>Erreur préparati…</a:t>
            </a:r>
            <a:endParaRPr lang="en-US" sz="650" dirty="0"/>
          </a:p>
        </p:txBody>
      </p:sp>
      <p:sp>
        <p:nvSpPr>
          <p:cNvPr id="23" name="Shape 21"/>
          <p:cNvSpPr/>
          <p:nvPr/>
        </p:nvSpPr>
        <p:spPr>
          <a:xfrm>
            <a:off x="2176272" y="3397910"/>
            <a:ext cx="621792" cy="46085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2176272" y="3196742"/>
            <a:ext cx="62179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</a:rPr>
              <a:t>18%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2130552" y="3895344"/>
            <a:ext cx="7132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50" dirty="0">
                <a:solidFill>
                  <a:srgbClr val="0D1B2A"/>
                </a:solidFill>
              </a:rPr>
              <a:t>Dérive pompe HPLC</a:t>
            </a:r>
            <a:endParaRPr lang="en-US" sz="650" dirty="0"/>
          </a:p>
        </p:txBody>
      </p:sp>
      <p:sp>
        <p:nvSpPr>
          <p:cNvPr id="26" name="Shape 24"/>
          <p:cNvSpPr/>
          <p:nvPr/>
        </p:nvSpPr>
        <p:spPr>
          <a:xfrm>
            <a:off x="2999232" y="3500323"/>
            <a:ext cx="621792" cy="358445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2999232" y="3299155"/>
            <a:ext cx="62179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7818C"/>
                </a:solidFill>
              </a:rPr>
              <a:t>14%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2953512" y="3895344"/>
            <a:ext cx="7132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50" dirty="0">
                <a:solidFill>
                  <a:srgbClr val="0D1B2A"/>
                </a:solidFill>
              </a:rPr>
              <a:t>Réactif hors pér…</a:t>
            </a:r>
            <a:endParaRPr lang="en-US" sz="650" dirty="0"/>
          </a:p>
        </p:txBody>
      </p:sp>
      <p:sp>
        <p:nvSpPr>
          <p:cNvPr id="29" name="Shape 27"/>
          <p:cNvSpPr/>
          <p:nvPr/>
        </p:nvSpPr>
        <p:spPr>
          <a:xfrm>
            <a:off x="3822192" y="3602736"/>
            <a:ext cx="621792" cy="256032"/>
          </a:xfrm>
          <a:prstGeom prst="rect">
            <a:avLst/>
          </a:prstGeom>
          <a:solidFill>
            <a:srgbClr val="F4A261"/>
          </a:solidFill>
          <a:ln w="12700">
            <a:solidFill>
              <a:srgbClr val="F4A26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3822192" y="3401568"/>
            <a:ext cx="62179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4A261"/>
                </a:solidFill>
              </a:rPr>
              <a:t>10%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3776472" y="3895344"/>
            <a:ext cx="7132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50" dirty="0">
                <a:solidFill>
                  <a:srgbClr val="0D1B2A"/>
                </a:solidFill>
              </a:rPr>
              <a:t>Calcul incorrect</a:t>
            </a:r>
            <a:endParaRPr lang="en-US" sz="650" dirty="0"/>
          </a:p>
        </p:txBody>
      </p:sp>
      <p:sp>
        <p:nvSpPr>
          <p:cNvPr id="32" name="Shape 30"/>
          <p:cNvSpPr/>
          <p:nvPr/>
        </p:nvSpPr>
        <p:spPr>
          <a:xfrm>
            <a:off x="4645152" y="3653942"/>
            <a:ext cx="621792" cy="204826"/>
          </a:xfrm>
          <a:prstGeom prst="rect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4645152" y="3452774"/>
            <a:ext cx="62179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64748B"/>
                </a:solidFill>
              </a:rPr>
              <a:t>8%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4599432" y="3895344"/>
            <a:ext cx="7132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50" dirty="0">
                <a:solidFill>
                  <a:srgbClr val="0D1B2A"/>
                </a:solidFill>
              </a:rPr>
              <a:t>Conditions envir…</a:t>
            </a:r>
            <a:endParaRPr lang="en-US" sz="650" dirty="0"/>
          </a:p>
        </p:txBody>
      </p:sp>
      <p:sp>
        <p:nvSpPr>
          <p:cNvPr id="35" name="Shape 33"/>
          <p:cNvSpPr/>
          <p:nvPr/>
        </p:nvSpPr>
        <p:spPr>
          <a:xfrm>
            <a:off x="841248" y="3141878"/>
            <a:ext cx="822960" cy="0"/>
          </a:xfrm>
          <a:prstGeom prst="line">
            <a:avLst/>
          </a:prstGeom>
          <a:noFill/>
          <a:ln w="1905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Shape 34"/>
          <p:cNvSpPr/>
          <p:nvPr/>
        </p:nvSpPr>
        <p:spPr>
          <a:xfrm>
            <a:off x="1664208" y="2578608"/>
            <a:ext cx="822960" cy="0"/>
          </a:xfrm>
          <a:prstGeom prst="line">
            <a:avLst/>
          </a:prstGeom>
          <a:noFill/>
          <a:ln w="1905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Shape 35"/>
          <p:cNvSpPr/>
          <p:nvPr/>
        </p:nvSpPr>
        <p:spPr>
          <a:xfrm>
            <a:off x="2487168" y="2117750"/>
            <a:ext cx="822960" cy="0"/>
          </a:xfrm>
          <a:prstGeom prst="line">
            <a:avLst/>
          </a:prstGeom>
          <a:noFill/>
          <a:ln w="1905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Shape 36"/>
          <p:cNvSpPr/>
          <p:nvPr/>
        </p:nvSpPr>
        <p:spPr>
          <a:xfrm>
            <a:off x="3310128" y="1759306"/>
            <a:ext cx="822960" cy="0"/>
          </a:xfrm>
          <a:prstGeom prst="line">
            <a:avLst/>
          </a:prstGeom>
          <a:noFill/>
          <a:ln w="1905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Shape 37"/>
          <p:cNvSpPr/>
          <p:nvPr/>
        </p:nvSpPr>
        <p:spPr>
          <a:xfrm>
            <a:off x="4133088" y="1503274"/>
            <a:ext cx="822960" cy="0"/>
          </a:xfrm>
          <a:prstGeom prst="line">
            <a:avLst/>
          </a:prstGeom>
          <a:noFill/>
          <a:ln w="1905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Shape 38"/>
          <p:cNvSpPr/>
          <p:nvPr/>
        </p:nvSpPr>
        <p:spPr>
          <a:xfrm>
            <a:off x="786384" y="3087014"/>
            <a:ext cx="109728" cy="109728"/>
          </a:xfrm>
          <a:prstGeom prst="ellipse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Shape 39"/>
          <p:cNvSpPr/>
          <p:nvPr/>
        </p:nvSpPr>
        <p:spPr>
          <a:xfrm>
            <a:off x="1609344" y="2523744"/>
            <a:ext cx="109728" cy="109728"/>
          </a:xfrm>
          <a:prstGeom prst="ellipse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Shape 40"/>
          <p:cNvSpPr/>
          <p:nvPr/>
        </p:nvSpPr>
        <p:spPr>
          <a:xfrm>
            <a:off x="2432304" y="2062886"/>
            <a:ext cx="109728" cy="109728"/>
          </a:xfrm>
          <a:prstGeom prst="ellipse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Shape 41"/>
          <p:cNvSpPr/>
          <p:nvPr/>
        </p:nvSpPr>
        <p:spPr>
          <a:xfrm>
            <a:off x="3255264" y="1704442"/>
            <a:ext cx="109728" cy="109728"/>
          </a:xfrm>
          <a:prstGeom prst="ellipse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Shape 42"/>
          <p:cNvSpPr/>
          <p:nvPr/>
        </p:nvSpPr>
        <p:spPr>
          <a:xfrm>
            <a:off x="4078224" y="1448410"/>
            <a:ext cx="109728" cy="109728"/>
          </a:xfrm>
          <a:prstGeom prst="ellipse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Shape 43"/>
          <p:cNvSpPr/>
          <p:nvPr/>
        </p:nvSpPr>
        <p:spPr>
          <a:xfrm>
            <a:off x="4901184" y="1243584"/>
            <a:ext cx="109728" cy="109728"/>
          </a:xfrm>
          <a:prstGeom prst="ellipse">
            <a:avLst/>
          </a:prstGeom>
          <a:solidFill>
            <a:srgbClr val="E74C3C"/>
          </a:solidFill>
          <a:ln w="12700">
            <a:solidFill>
              <a:srgbClr val="E74C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Shape 44"/>
          <p:cNvSpPr/>
          <p:nvPr/>
        </p:nvSpPr>
        <p:spPr>
          <a:xfrm>
            <a:off x="457200" y="1810512"/>
            <a:ext cx="5029200" cy="0"/>
          </a:xfrm>
          <a:prstGeom prst="line">
            <a:avLst/>
          </a:prstGeom>
          <a:noFill/>
          <a:ln w="15240">
            <a:solidFill>
              <a:srgbClr val="E67E22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5532120" y="1700784"/>
            <a:ext cx="457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E67E22"/>
                </a:solidFill>
              </a:rPr>
              <a:t>80%</a:t>
            </a:r>
            <a:endParaRPr lang="en-US" sz="900" dirty="0"/>
          </a:p>
        </p:txBody>
      </p:sp>
      <p:sp>
        <p:nvSpPr>
          <p:cNvPr id="48" name="Shape 46"/>
          <p:cNvSpPr/>
          <p:nvPr/>
        </p:nvSpPr>
        <p:spPr>
          <a:xfrm>
            <a:off x="5669280" y="1261872"/>
            <a:ext cx="3200400" cy="3383280"/>
          </a:xfrm>
          <a:prstGeom prst="rect">
            <a:avLst/>
          </a:prstGeom>
          <a:solidFill>
            <a:srgbClr val="FFFFFF"/>
          </a:solidFill>
          <a:ln w="10160">
            <a:solidFill>
              <a:srgbClr val="BDD7EE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5760720" y="1316736"/>
            <a:ext cx="30175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</a:rPr>
              <a:t>Analyse par Catégorie</a:t>
            </a:r>
            <a:endParaRPr lang="en-US" sz="1000" dirty="0"/>
          </a:p>
        </p:txBody>
      </p:sp>
      <p:sp>
        <p:nvSpPr>
          <p:cNvPr id="50" name="Shape 48"/>
          <p:cNvSpPr/>
          <p:nvPr/>
        </p:nvSpPr>
        <p:spPr>
          <a:xfrm>
            <a:off x="5760720" y="1645920"/>
            <a:ext cx="164592" cy="34747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5989320" y="164592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Équipement</a:t>
            </a:r>
            <a:endParaRPr lang="en-US" sz="950" dirty="0"/>
          </a:p>
        </p:txBody>
      </p:sp>
      <p:sp>
        <p:nvSpPr>
          <p:cNvPr id="52" name="Shape 50"/>
          <p:cNvSpPr/>
          <p:nvPr/>
        </p:nvSpPr>
        <p:spPr>
          <a:xfrm>
            <a:off x="7726680" y="1700784"/>
            <a:ext cx="378562" cy="237744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8577072" y="1645920"/>
            <a:ext cx="2560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2E75B6"/>
                </a:solidFill>
              </a:rPr>
              <a:t>46%</a:t>
            </a:r>
            <a:endParaRPr lang="en-US" sz="900" dirty="0"/>
          </a:p>
        </p:txBody>
      </p:sp>
      <p:sp>
        <p:nvSpPr>
          <p:cNvPr id="54" name="Shape 52"/>
          <p:cNvSpPr/>
          <p:nvPr/>
        </p:nvSpPr>
        <p:spPr>
          <a:xfrm>
            <a:off x="5760720" y="2167128"/>
            <a:ext cx="164592" cy="347472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5989320" y="2167128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Opérateur</a:t>
            </a:r>
            <a:endParaRPr lang="en-US" sz="950" dirty="0"/>
          </a:p>
        </p:txBody>
      </p:sp>
      <p:sp>
        <p:nvSpPr>
          <p:cNvPr id="56" name="Shape 54"/>
          <p:cNvSpPr/>
          <p:nvPr/>
        </p:nvSpPr>
        <p:spPr>
          <a:xfrm>
            <a:off x="7726680" y="2221992"/>
            <a:ext cx="181051" cy="237744"/>
          </a:xfrm>
          <a:prstGeom prst="rect">
            <a:avLst/>
          </a:prstGeom>
          <a:solidFill>
            <a:srgbClr val="E76F51"/>
          </a:solidFill>
          <a:ln w="12700">
            <a:solidFill>
              <a:srgbClr val="E76F5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8577072" y="2167128"/>
            <a:ext cx="2560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E76F51"/>
                </a:solidFill>
              </a:rPr>
              <a:t>22%</a:t>
            </a:r>
            <a:endParaRPr lang="en-US" sz="900" dirty="0"/>
          </a:p>
        </p:txBody>
      </p:sp>
      <p:sp>
        <p:nvSpPr>
          <p:cNvPr id="58" name="Shape 56"/>
          <p:cNvSpPr/>
          <p:nvPr/>
        </p:nvSpPr>
        <p:spPr>
          <a:xfrm>
            <a:off x="5760720" y="2688336"/>
            <a:ext cx="164592" cy="347472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5989320" y="2688336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Matière</a:t>
            </a:r>
            <a:endParaRPr lang="en-US" sz="950" dirty="0"/>
          </a:p>
        </p:txBody>
      </p:sp>
      <p:sp>
        <p:nvSpPr>
          <p:cNvPr id="60" name="Shape 58"/>
          <p:cNvSpPr/>
          <p:nvPr/>
        </p:nvSpPr>
        <p:spPr>
          <a:xfrm>
            <a:off x="7726680" y="2743200"/>
            <a:ext cx="115214" cy="237744"/>
          </a:xfrm>
          <a:prstGeom prst="rect">
            <a:avLst/>
          </a:prstGeom>
          <a:solidFill>
            <a:srgbClr val="17818C"/>
          </a:solidFill>
          <a:ln w="12700">
            <a:solidFill>
              <a:srgbClr val="1781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Text 59"/>
          <p:cNvSpPr/>
          <p:nvPr/>
        </p:nvSpPr>
        <p:spPr>
          <a:xfrm>
            <a:off x="8577072" y="2688336"/>
            <a:ext cx="2560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17818C"/>
                </a:solidFill>
              </a:rPr>
              <a:t>14%</a:t>
            </a:r>
            <a:endParaRPr lang="en-US" sz="900" dirty="0"/>
          </a:p>
        </p:txBody>
      </p:sp>
      <p:sp>
        <p:nvSpPr>
          <p:cNvPr id="62" name="Shape 60"/>
          <p:cNvSpPr/>
          <p:nvPr/>
        </p:nvSpPr>
        <p:spPr>
          <a:xfrm>
            <a:off x="5760720" y="3209544"/>
            <a:ext cx="164592" cy="347472"/>
          </a:xfrm>
          <a:prstGeom prst="rect">
            <a:avLst/>
          </a:prstGeom>
          <a:solidFill>
            <a:srgbClr val="F4A261"/>
          </a:solidFill>
          <a:ln w="12700">
            <a:solidFill>
              <a:srgbClr val="F4A26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3" name="Text 61"/>
          <p:cNvSpPr/>
          <p:nvPr/>
        </p:nvSpPr>
        <p:spPr>
          <a:xfrm>
            <a:off x="5989320" y="3209544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Méthode</a:t>
            </a:r>
            <a:endParaRPr lang="en-US" sz="950" dirty="0"/>
          </a:p>
        </p:txBody>
      </p:sp>
      <p:sp>
        <p:nvSpPr>
          <p:cNvPr id="64" name="Shape 62"/>
          <p:cNvSpPr/>
          <p:nvPr/>
        </p:nvSpPr>
        <p:spPr>
          <a:xfrm>
            <a:off x="7726680" y="3264408"/>
            <a:ext cx="82296" cy="237744"/>
          </a:xfrm>
          <a:prstGeom prst="rect">
            <a:avLst/>
          </a:prstGeom>
          <a:solidFill>
            <a:srgbClr val="F4A261"/>
          </a:solidFill>
          <a:ln w="12700">
            <a:solidFill>
              <a:srgbClr val="F4A26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Text 63"/>
          <p:cNvSpPr/>
          <p:nvPr/>
        </p:nvSpPr>
        <p:spPr>
          <a:xfrm>
            <a:off x="8577072" y="3209544"/>
            <a:ext cx="2560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F4A261"/>
                </a:solidFill>
              </a:rPr>
              <a:t>10%</a:t>
            </a:r>
            <a:endParaRPr lang="en-US" sz="900" dirty="0"/>
          </a:p>
        </p:txBody>
      </p:sp>
      <p:sp>
        <p:nvSpPr>
          <p:cNvPr id="66" name="Shape 64"/>
          <p:cNvSpPr/>
          <p:nvPr/>
        </p:nvSpPr>
        <p:spPr>
          <a:xfrm>
            <a:off x="5760720" y="3730752"/>
            <a:ext cx="164592" cy="347472"/>
          </a:xfrm>
          <a:prstGeom prst="rect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7" name="Text 65"/>
          <p:cNvSpPr/>
          <p:nvPr/>
        </p:nvSpPr>
        <p:spPr>
          <a:xfrm>
            <a:off x="5989320" y="3730752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0D1B2A"/>
                </a:solidFill>
              </a:rPr>
              <a:t>Environnement</a:t>
            </a:r>
            <a:endParaRPr lang="en-US" sz="950" dirty="0"/>
          </a:p>
        </p:txBody>
      </p:sp>
      <p:sp>
        <p:nvSpPr>
          <p:cNvPr id="68" name="Shape 66"/>
          <p:cNvSpPr/>
          <p:nvPr/>
        </p:nvSpPr>
        <p:spPr>
          <a:xfrm>
            <a:off x="7726680" y="3785616"/>
            <a:ext cx="65837" cy="237744"/>
          </a:xfrm>
          <a:prstGeom prst="rect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9" name="Text 67"/>
          <p:cNvSpPr/>
          <p:nvPr/>
        </p:nvSpPr>
        <p:spPr>
          <a:xfrm>
            <a:off x="8577072" y="3730752"/>
            <a:ext cx="2560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64748B"/>
                </a:solidFill>
              </a:rPr>
              <a:t>8%</a:t>
            </a:r>
            <a:endParaRPr lang="en-US" sz="900" dirty="0"/>
          </a:p>
        </p:txBody>
      </p:sp>
      <p:sp>
        <p:nvSpPr>
          <p:cNvPr id="70" name="Shape 68"/>
          <p:cNvSpPr/>
          <p:nvPr/>
        </p:nvSpPr>
        <p:spPr>
          <a:xfrm>
            <a:off x="5760720" y="4270248"/>
            <a:ext cx="3017520" cy="292608"/>
          </a:xfrm>
          <a:prstGeom prst="rect">
            <a:avLst/>
          </a:prstGeom>
          <a:solidFill>
            <a:srgbClr val="DEEAF1"/>
          </a:solidFill>
          <a:ln w="1270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1" name="Text 69"/>
          <p:cNvSpPr/>
          <p:nvPr/>
        </p:nvSpPr>
        <p:spPr>
          <a:xfrm>
            <a:off x="5806440" y="4270248"/>
            <a:ext cx="2926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1F3864"/>
                </a:solidFill>
              </a:rPr>
              <a:t>Minitab : Stat &gt; Quality Tools &gt; Pareto Chart</a:t>
            </a:r>
            <a:endParaRPr lang="en-US" sz="850" dirty="0"/>
          </a:p>
        </p:txBody>
      </p:sp>
      <p:sp>
        <p:nvSpPr>
          <p:cNvPr id="72" name="Shape 70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3" name="Text 71"/>
          <p:cNvSpPr/>
          <p:nvPr/>
        </p:nvSpPr>
        <p:spPr>
          <a:xfrm>
            <a:off x="274320" y="4892040"/>
            <a:ext cx="64008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BDD7EE"/>
                </a:solidFill>
              </a:rPr>
              <a:t>Chapitre 2 — Détection et Investigation Initiale OOS</a:t>
            </a:r>
            <a:endParaRPr lang="en-US" sz="800" dirty="0"/>
          </a:p>
        </p:txBody>
      </p:sp>
      <p:sp>
        <p:nvSpPr>
          <p:cNvPr id="74" name="Text 72"/>
          <p:cNvSpPr/>
          <p:nvPr/>
        </p:nvSpPr>
        <p:spPr>
          <a:xfrm>
            <a:off x="8503920" y="4892040"/>
            <a:ext cx="4572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</a:rPr>
              <a:t>9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3361</Words>
  <Application>Microsoft Office PowerPoint</Application>
  <PresentationFormat>Affichage à l'écran (16:9)</PresentationFormat>
  <Paragraphs>681</Paragraphs>
  <Slides>20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2" baseType="lpstr">
      <vt:lpstr>Arial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Chapitre 2 — Détection et Investigation Initiale OOS</dc:title>
  <dc:subject>PptxGenJS Presentation</dc:subject>
  <dc:creator>CQ Pharmaceutique</dc:creator>
  <cp:lastModifiedBy>rachid berkani</cp:lastModifiedBy>
  <cp:revision>2</cp:revision>
  <dcterms:created xsi:type="dcterms:W3CDTF">2026-03-24T10:35:23Z</dcterms:created>
  <dcterms:modified xsi:type="dcterms:W3CDTF">2026-03-24T11:57:09Z</dcterms:modified>
</cp:coreProperties>
</file>